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429" r:id="rId2"/>
    <p:sldId id="256" r:id="rId3"/>
    <p:sldId id="434" r:id="rId4"/>
    <p:sldId id="435" r:id="rId5"/>
    <p:sldId id="439" r:id="rId6"/>
    <p:sldId id="440" r:id="rId7"/>
    <p:sldId id="441" r:id="rId8"/>
    <p:sldId id="442" r:id="rId9"/>
    <p:sldId id="443" r:id="rId10"/>
    <p:sldId id="444" r:id="rId11"/>
    <p:sldId id="445" r:id="rId12"/>
    <p:sldId id="446" r:id="rId13"/>
    <p:sldId id="432" r:id="rId14"/>
    <p:sldId id="430" r:id="rId15"/>
    <p:sldId id="436" r:id="rId16"/>
    <p:sldId id="437" r:id="rId17"/>
    <p:sldId id="438" r:id="rId18"/>
    <p:sldId id="447" r:id="rId19"/>
    <p:sldId id="451" r:id="rId20"/>
    <p:sldId id="448" r:id="rId21"/>
    <p:sldId id="449" r:id="rId22"/>
    <p:sldId id="450" r:id="rId23"/>
    <p:sldId id="452" r:id="rId24"/>
    <p:sldId id="462" r:id="rId25"/>
    <p:sldId id="461" r:id="rId26"/>
    <p:sldId id="463" r:id="rId27"/>
    <p:sldId id="464" r:id="rId28"/>
    <p:sldId id="465" r:id="rId29"/>
    <p:sldId id="466" r:id="rId30"/>
    <p:sldId id="467" r:id="rId31"/>
    <p:sldId id="468" r:id="rId32"/>
    <p:sldId id="469" r:id="rId33"/>
    <p:sldId id="470" r:id="rId34"/>
    <p:sldId id="471" r:id="rId35"/>
    <p:sldId id="453" r:id="rId36"/>
    <p:sldId id="454" r:id="rId37"/>
    <p:sldId id="455" r:id="rId38"/>
    <p:sldId id="456" r:id="rId39"/>
    <p:sldId id="457" r:id="rId40"/>
    <p:sldId id="458" r:id="rId41"/>
    <p:sldId id="459" r:id="rId42"/>
    <p:sldId id="460" r:id="rId43"/>
    <p:sldId id="472" r:id="rId44"/>
    <p:sldId id="478" r:id="rId45"/>
    <p:sldId id="479" r:id="rId46"/>
    <p:sldId id="480" r:id="rId47"/>
    <p:sldId id="481" r:id="rId48"/>
    <p:sldId id="473" r:id="rId49"/>
    <p:sldId id="474" r:id="rId50"/>
    <p:sldId id="475" r:id="rId51"/>
    <p:sldId id="476" r:id="rId52"/>
    <p:sldId id="477" r:id="rId53"/>
    <p:sldId id="482" r:id="rId54"/>
    <p:sldId id="492" r:id="rId55"/>
    <p:sldId id="493" r:id="rId56"/>
    <p:sldId id="494" r:id="rId57"/>
    <p:sldId id="495" r:id="rId58"/>
    <p:sldId id="496" r:id="rId59"/>
    <p:sldId id="497" r:id="rId60"/>
    <p:sldId id="483" r:id="rId61"/>
    <p:sldId id="484" r:id="rId62"/>
    <p:sldId id="485" r:id="rId63"/>
    <p:sldId id="486" r:id="rId64"/>
    <p:sldId id="487" r:id="rId65"/>
    <p:sldId id="488" r:id="rId66"/>
    <p:sldId id="489" r:id="rId67"/>
    <p:sldId id="490" r:id="rId68"/>
    <p:sldId id="491" r:id="rId69"/>
    <p:sldId id="500" r:id="rId70"/>
    <p:sldId id="506" r:id="rId71"/>
    <p:sldId id="507" r:id="rId72"/>
    <p:sldId id="508" r:id="rId73"/>
    <p:sldId id="509" r:id="rId74"/>
    <p:sldId id="498" r:id="rId75"/>
    <p:sldId id="499" r:id="rId76"/>
    <p:sldId id="501" r:id="rId77"/>
    <p:sldId id="502" r:id="rId78"/>
    <p:sldId id="503" r:id="rId79"/>
    <p:sldId id="504" r:id="rId80"/>
    <p:sldId id="505" r:id="rId81"/>
    <p:sldId id="510" r:id="rId82"/>
    <p:sldId id="511" r:id="rId83"/>
    <p:sldId id="518" r:id="rId84"/>
    <p:sldId id="519" r:id="rId85"/>
    <p:sldId id="520" r:id="rId86"/>
    <p:sldId id="522" r:id="rId87"/>
    <p:sldId id="523" r:id="rId88"/>
    <p:sldId id="524" r:id="rId89"/>
    <p:sldId id="512" r:id="rId90"/>
    <p:sldId id="513" r:id="rId91"/>
    <p:sldId id="514" r:id="rId92"/>
    <p:sldId id="515" r:id="rId93"/>
    <p:sldId id="516" r:id="rId94"/>
    <p:sldId id="517" r:id="rId95"/>
    <p:sldId id="525" r:id="rId96"/>
    <p:sldId id="540" r:id="rId97"/>
    <p:sldId id="541" r:id="rId98"/>
    <p:sldId id="542" r:id="rId99"/>
    <p:sldId id="543" r:id="rId100"/>
    <p:sldId id="544" r:id="rId101"/>
    <p:sldId id="545" r:id="rId102"/>
    <p:sldId id="526" r:id="rId103"/>
    <p:sldId id="527" r:id="rId104"/>
    <p:sldId id="528" r:id="rId105"/>
    <p:sldId id="529" r:id="rId106"/>
    <p:sldId id="530" r:id="rId107"/>
    <p:sldId id="531" r:id="rId108"/>
    <p:sldId id="532" r:id="rId109"/>
    <p:sldId id="533" r:id="rId110"/>
    <p:sldId id="534" r:id="rId111"/>
    <p:sldId id="535" r:id="rId112"/>
    <p:sldId id="536" r:id="rId113"/>
    <p:sldId id="537" r:id="rId114"/>
    <p:sldId id="538" r:id="rId115"/>
    <p:sldId id="539" r:id="rId116"/>
    <p:sldId id="433" r:id="rId117"/>
    <p:sldId id="546" r:id="rId118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>
      <p:cViewPr varScale="1">
        <p:scale>
          <a:sx n="66" d="100"/>
          <a:sy n="66" d="100"/>
        </p:scale>
        <p:origin x="84" y="13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D0F070AB-C254-49C7-9617-FE21C9F1BB20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0"/>
            <a:ext cx="10972800" cy="2925764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8366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66D87E55-3F3E-4692-8102-8BAF08F44463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54" y="1295399"/>
            <a:ext cx="10972800" cy="874595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10972800" cy="418802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EA0B833-0F85-45DE-9451-3D736B060608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B9A6BB0-DC49-4639-A9DC-2A323CD04BE3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1"/>
            <a:ext cx="10972800" cy="10668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330C53A-4F1B-4881-BF87-FFC65EBC34B9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5A14C52-10B0-4953-9C7D-A35FDD912594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F52607A-D061-4AC9-9AD9-D0C25934381D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1506200" y="6356350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883EDFB4-1531-4B0E-88B1-40B69AEB2A85}" type="slidenum">
              <a:rPr lang="en-US" sz="1400"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7.xml.rels><?xml version="1.0" encoding="UTF-8" standalone="yes"?>
<Relationships xmlns="http://schemas.openxmlformats.org/package/2006/relationships"><Relationship Id="rId2" Type="http://schemas.openxmlformats.org/officeDocument/2006/relationships/hyperlink" Target="mailto:K0ILP.NC@gmail.com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TextBox 3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2BC1FACA-DB51-4AA5-B0F4-84612875D386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Bipolar Transistors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109728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Very little base-emitter current is required for collector-emitter current to flow</a:t>
            </a:r>
          </a:p>
          <a:p>
            <a:r>
              <a:rPr lang="en-US"/>
              <a:t>The control of a large current by a smaller current is </a:t>
            </a:r>
            <a:r>
              <a:rPr lang="en-US" i="1">
                <a:solidFill>
                  <a:srgbClr val="C00000"/>
                </a:solidFill>
              </a:rPr>
              <a:t>amplification</a:t>
            </a:r>
          </a:p>
          <a:p>
            <a:r>
              <a:rPr lang="en-US"/>
              <a:t>Ratio of collector-emitter current to base-emitter current is </a:t>
            </a:r>
            <a:r>
              <a:rPr lang="en-US" i="1">
                <a:solidFill>
                  <a:srgbClr val="C00000"/>
                </a:solidFill>
              </a:rPr>
              <a:t>current gain</a:t>
            </a:r>
          </a:p>
          <a:p>
            <a:pPr lvl="1"/>
            <a:r>
              <a:rPr lang="en-US"/>
              <a:t>Current gain for dc signals is </a:t>
            </a:r>
            <a:r>
              <a:rPr lang="en-US" i="1">
                <a:solidFill>
                  <a:srgbClr val="C00000"/>
                </a:solidFill>
              </a:rPr>
              <a:t>ß</a:t>
            </a:r>
          </a:p>
          <a:p>
            <a:pPr lvl="1"/>
            <a:r>
              <a:rPr lang="en-US"/>
              <a:t>Current gain for ac signals is </a:t>
            </a:r>
            <a:r>
              <a:rPr lang="en-US" i="1">
                <a:solidFill>
                  <a:srgbClr val="C00000"/>
                </a:solidFill>
              </a:rPr>
              <a:t>h</a:t>
            </a:r>
            <a:r>
              <a:rPr lang="en-US" i="1" baseline="-25000">
                <a:solidFill>
                  <a:srgbClr val="C00000"/>
                </a:solidFill>
              </a:rPr>
              <a:t>fe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Field Strength &amp; RF Power 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038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 dirty="0"/>
              <a:t>Other useful tests include antenna efficiency and radiation pattern which is measured with a field strength meter</a:t>
            </a:r>
          </a:p>
          <a:p>
            <a:r>
              <a:rPr lang="en-US" sz="3000" dirty="0"/>
              <a:t>Field strength meters are often used for comparing relative levels of RF output during antenna and transmitter adjustments</a:t>
            </a:r>
          </a:p>
          <a:p>
            <a:r>
              <a:rPr lang="en-US" sz="3000" dirty="0"/>
              <a:t>Radiation pattern is measured by placing field strength meter in one location and rotating the antenna. Or, the meter can be carried to different locations to determine radiation pattern of a fixed antenna.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Field Strength &amp; RF Power Meters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2133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/>
              <a:t>Directional wattmeters measure both </a:t>
            </a:r>
            <a:r>
              <a:rPr lang="en-US" sz="3000" i="1">
                <a:solidFill>
                  <a:srgbClr val="C00000"/>
                </a:solidFill>
              </a:rPr>
              <a:t>forward</a:t>
            </a:r>
            <a:r>
              <a:rPr lang="en-US" sz="3000"/>
              <a:t> and </a:t>
            </a:r>
            <a:r>
              <a:rPr lang="en-US" sz="3000" i="1">
                <a:solidFill>
                  <a:srgbClr val="C00000"/>
                </a:solidFill>
              </a:rPr>
              <a:t>reflected power </a:t>
            </a:r>
            <a:r>
              <a:rPr lang="en-US" sz="3000"/>
              <a:t>(P</a:t>
            </a:r>
            <a:r>
              <a:rPr lang="en-US" sz="3000" baseline="-25000"/>
              <a:t>F</a:t>
            </a:r>
            <a:r>
              <a:rPr lang="en-US" sz="3000"/>
              <a:t> and P</a:t>
            </a:r>
            <a:r>
              <a:rPr lang="en-US" sz="3000" baseline="-25000"/>
              <a:t>R</a:t>
            </a:r>
            <a:r>
              <a:rPr lang="en-US" sz="3000"/>
              <a:t>) in the line</a:t>
            </a:r>
          </a:p>
          <a:p>
            <a:r>
              <a:rPr lang="en-US" sz="3000"/>
              <a:t>Standing wave ratio (</a:t>
            </a:r>
            <a:r>
              <a:rPr lang="en-US" sz="3000" i="1">
                <a:solidFill>
                  <a:srgbClr val="C00000"/>
                </a:solidFill>
              </a:rPr>
              <a:t>SWR</a:t>
            </a:r>
            <a:r>
              <a:rPr lang="en-US" sz="3000"/>
              <a:t>)  can be calculated from forward and reflected power measurements</a:t>
            </a:r>
            <a:r>
              <a:rPr lang="en-US" sz="3000">
                <a:solidFill>
                  <a:srgbClr val="CC0000"/>
                </a:solidFill>
              </a:rPr>
              <a:t>:</a:t>
            </a:r>
            <a:endParaRPr lang="en-US" sz="3000"/>
          </a:p>
        </p:txBody>
      </p:sp>
      <p:sp>
        <p:nvSpPr>
          <p:cNvPr id="5" name="TextBox 4"/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505200" y="4837380"/>
            <a:ext cx="3480505" cy="110555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noFill/>
                <a:latin typeface="+mn-lt"/>
                <a:cs typeface="+mn-cs"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item of test equipment contains horizontal and vertical channel amplifiers?</a:t>
            </a:r>
          </a:p>
        </p:txBody>
      </p:sp>
      <p:sp>
        <p:nvSpPr>
          <p:cNvPr id="11878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ohmmeter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signal generator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ammeter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oscilloscope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G4B01 (D) Page 4-42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1878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7239841-A951-4962-B60A-7CB855C0674E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103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0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an advantage of an oscilloscope versus a digital voltmeter?</a:t>
            </a:r>
          </a:p>
        </p:txBody>
      </p:sp>
      <p:sp>
        <p:nvSpPr>
          <p:cNvPr id="11981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oscilloscope uses less power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Complex impedances can be easily measured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Input impedance is much lower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Complex waveforms can be measured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G4B02 (D) Page 4-42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1981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299A32C1-71CC-4FDE-BE56-5EDC0DD97334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104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the best instrument to use when checking the keying waveform of a CW transmitter?</a:t>
            </a:r>
          </a:p>
        </p:txBody>
      </p:sp>
      <p:sp>
        <p:nvSpPr>
          <p:cNvPr id="12083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oscilloscope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field strength 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sidetone monitor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wavemeter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G4B03 (A) Page 4-42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083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286D3F98-870A-4D1A-BF79-06FB6616C753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105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signal source is connected to the vertical input of an oscilloscope when checking the RF envelope pattern of a transmitted signal?</a:t>
            </a:r>
          </a:p>
        </p:txBody>
      </p:sp>
      <p:sp>
        <p:nvSpPr>
          <p:cNvPr id="1218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local oscillator of the transmitter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external RF oscillator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transmitter balanced mixer output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attenuated RF output of the transmitter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G4B04 (D) Page 4-42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186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92F740A-ABF4-44C9-8DCB-9034011058CE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106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Why is high input impedance desirable for a voltmeter?</a:t>
            </a:r>
          </a:p>
        </p:txBody>
      </p:sp>
      <p:sp>
        <p:nvSpPr>
          <p:cNvPr id="12288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improves the frequency response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decreases battery consumption in the 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improves the resolution of the readings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decreases the loading on circuits being measured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G4B05 (D) Page 4-41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288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4A49330-1AB6-4909-8DEE-F3368C864235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107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an advantage of a digital voltmeter as compared to an analog voltmeter?</a:t>
            </a:r>
            <a:br>
              <a:rPr lang="en-US">
                <a:solidFill>
                  <a:srgbClr val="CC3300"/>
                </a:solidFill>
                <a:latin typeface="Calibri" pitchFamily="34" charset="0"/>
              </a:rPr>
            </a:br>
            <a:endParaRPr lang="en-US">
              <a:solidFill>
                <a:srgbClr val="CC3300"/>
              </a:solidFill>
              <a:latin typeface="Calibri" pitchFamily="34" charset="0"/>
            </a:endParaRPr>
          </a:p>
        </p:txBody>
      </p:sp>
      <p:sp>
        <p:nvSpPr>
          <p:cNvPr id="12390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Better for measuring computer circuits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Better for RF measurements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Better precision for most uses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Faster response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G4B06 (C) Page 4-41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390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45A949C-C11F-4817-956E-7BAB262FA43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108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2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instruments may be used to monitor relative RF output when making antenna and transmitter adjustments?</a:t>
            </a:r>
          </a:p>
        </p:txBody>
      </p:sp>
      <p:sp>
        <p:nvSpPr>
          <p:cNvPr id="1249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field strength 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antenna noise bridge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multimeter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Q meter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G4B08 (A) Page 4-43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493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B90E5D87-37E3-40DA-BA38-154DF9CFCB27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109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7032625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Field Effect Transistors (FET)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193675" y="2170113"/>
            <a:ext cx="7578725" cy="4230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3 electrodes: Drain (D), Source (S),  and Gate (G)</a:t>
            </a:r>
          </a:p>
          <a:p>
            <a:r>
              <a:rPr lang="en-US" sz="2800" dirty="0"/>
              <a:t>Instead of controlling drain-source current with gate-source current, the voltage between gate and source is used</a:t>
            </a:r>
          </a:p>
          <a:p>
            <a:r>
              <a:rPr lang="en-US" sz="2800" dirty="0"/>
              <a:t>Instead of current gain, FET has </a:t>
            </a:r>
            <a:r>
              <a:rPr lang="en-US" sz="2800" i="1" dirty="0">
                <a:solidFill>
                  <a:srgbClr val="C00000"/>
                </a:solidFill>
              </a:rPr>
              <a:t>transconductance</a:t>
            </a:r>
            <a:r>
              <a:rPr lang="en-US" sz="2800" dirty="0"/>
              <a:t> (g</a:t>
            </a:r>
            <a:r>
              <a:rPr lang="en-US" sz="2800" baseline="-25000" dirty="0"/>
              <a:t>m</a:t>
            </a:r>
            <a:r>
              <a:rPr lang="en-US" sz="2800" dirty="0"/>
              <a:t>) which is the ratio of source-drain current to gate voltage</a:t>
            </a:r>
          </a:p>
          <a:p>
            <a:r>
              <a:rPr lang="en-US" sz="2800" dirty="0"/>
              <a:t>MOSFETs (metal-oxide semiconductor FET) use oxide layer to insulate the gate</a:t>
            </a:r>
          </a:p>
        </p:txBody>
      </p:sp>
      <p:pic>
        <p:nvPicPr>
          <p:cNvPr id="4" name="Picture 3" descr="Fig4-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01000" y="1295400"/>
            <a:ext cx="3997325" cy="50673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can be determined with a field strength meter?</a:t>
            </a:r>
          </a:p>
        </p:txBody>
      </p:sp>
      <p:sp>
        <p:nvSpPr>
          <p:cNvPr id="1259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radiation resistance of an antenna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radiation pattern of an antenna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presence and amount of phase distortion of a transmitter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presence and amount of amplitude distortion of a transmitter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G4B09 (B) Page 4-43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595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C09EAB15-9596-49C2-8C57-777AA2A2851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110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can be determined with a directional wattmeter?</a:t>
            </a:r>
          </a:p>
        </p:txBody>
      </p:sp>
      <p:sp>
        <p:nvSpPr>
          <p:cNvPr id="1269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Standing wave ratio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Antenna front-to-back ratio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RF interference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Radio wave propagation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G4B10 (A) Page 4-43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69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06025CA-8E4B-472B-A770-F16C4475E200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must be connected to an antenna analyzer when it is being used for SWR measurements?</a:t>
            </a:r>
          </a:p>
        </p:txBody>
      </p:sp>
      <p:sp>
        <p:nvSpPr>
          <p:cNvPr id="1280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Receiver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Transmitter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Antenna and feed line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G4B11 (C) Page 4-42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80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EB004F0-F208-45FE-B3F4-5B7D2E83B766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problem can occur when making measurements on an antenna system with an antenna analyzer?</a:t>
            </a:r>
          </a:p>
        </p:txBody>
      </p:sp>
      <p:sp>
        <p:nvSpPr>
          <p:cNvPr id="1290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Permanent damage to the analyzer may occur if it is operated into a high SWR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Strong signals from nearby transmitters can affect the accuracy of measurements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analyzer can be damaged if measurements outside the ham bands are attempted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Connecting the analyzer to an antenna can cause it to absorb harmonics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G4B12 (B) Page 4-43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290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50666E4-59C7-44E1-B879-AC3D15B1868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113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 use for an antenna analyzer other than measuring the SWR of an antenna system?</a:t>
            </a:r>
          </a:p>
        </p:txBody>
      </p:sp>
      <p:sp>
        <p:nvSpPr>
          <p:cNvPr id="1300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Measuring the front-to-back ratio of an antenna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Measuring the turns ratio of a power transformer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Determining the impedance of coaxial cable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Determining the gain of a directional antenna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G4B13 (C) Page 4-43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300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5A04402-3C9F-4C2B-913D-93CF6A656C8D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114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an instance in which the use of an instrument with analog readout may be preferred over an instrument with digital readout?</a:t>
            </a:r>
          </a:p>
        </p:txBody>
      </p:sp>
      <p:sp>
        <p:nvSpPr>
          <p:cNvPr id="1310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When testing logic circuits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When high precision is desired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When measuring the frequency of an oscillator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When adjusting tuned circuits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G4B14 (D) Page 4-41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310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04DDB466-EDCD-4AAE-9C25-CB84C925ECD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115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7" name="Title 1"/>
          <p:cNvSpPr>
            <a:spLocks noGrp="1"/>
          </p:cNvSpPr>
          <p:nvPr>
            <p:ph type="title"/>
          </p:nvPr>
        </p:nvSpPr>
        <p:spPr bwMode="auto">
          <a:xfrm>
            <a:off x="457200" y="31242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END OF MODULE 4b</a:t>
            </a:r>
          </a:p>
        </p:txBody>
      </p:sp>
    </p:spTree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0103386-1A88-A5E1-ECD8-EB051B2FF8B0}"/>
              </a:ext>
            </a:extLst>
          </p:cNvPr>
          <p:cNvSpPr txBox="1"/>
          <p:nvPr/>
        </p:nvSpPr>
        <p:spPr>
          <a:xfrm>
            <a:off x="1600200" y="1981200"/>
            <a:ext cx="5181600" cy="2338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Slides created by 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Jerry D. Kilpatrick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KØILP (Amateur Radio)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PGØØØ72373 (Commercial Operator)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u="sng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K0ILP.NC@gmail.com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Feel free to contact me if you find errors or have suggestions for improvement.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78099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Additional Transistor Notes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10972800" cy="4230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High amplification makes them ideal for use as switches (both voltage and current)</a:t>
            </a:r>
          </a:p>
          <a:p>
            <a:r>
              <a:rPr lang="en-US"/>
              <a:t>With enough voltage, transistors can be driven into </a:t>
            </a:r>
            <a:r>
              <a:rPr lang="en-US" i="1">
                <a:solidFill>
                  <a:srgbClr val="C00000"/>
                </a:solidFill>
              </a:rPr>
              <a:t>saturation</a:t>
            </a:r>
            <a:r>
              <a:rPr lang="en-US"/>
              <a:t> where further increases in input result in NO change in output</a:t>
            </a:r>
          </a:p>
          <a:p>
            <a:r>
              <a:rPr lang="en-US"/>
              <a:t>High enough input signals can reduce output current to zero called </a:t>
            </a:r>
            <a:r>
              <a:rPr lang="en-US" i="1">
                <a:solidFill>
                  <a:srgbClr val="C00000"/>
                </a:solidFill>
              </a:rPr>
              <a:t>cutoff</a:t>
            </a:r>
          </a:p>
          <a:p>
            <a:r>
              <a:rPr lang="en-US"/>
              <a:t>Saturation and cutoff conditions are excellent representation of digital ON/OFF signals in logic circuits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approximate junction threshold voltage of a germanium diode?</a:t>
            </a:r>
          </a:p>
        </p:txBody>
      </p:sp>
      <p:sp>
        <p:nvSpPr>
          <p:cNvPr id="276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0.1 volt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0.3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0.7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1.0 volts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G6A03 (B) Page 4-24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4F88F34-BFB9-449F-AB9F-E885BFA5026E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14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approximate junction threshold voltage of a conventional silicon diode?</a:t>
            </a:r>
          </a:p>
        </p:txBody>
      </p:sp>
      <p:sp>
        <p:nvSpPr>
          <p:cNvPr id="286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0.1 volt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0.3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0.7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1.0 volts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G6A05 (C) Page 4-24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46D2129-B778-4363-94A7-D9AFCCD80580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15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are the stable operating points for a bipolar transistor used as a switch in a logic circuit?</a:t>
            </a:r>
          </a:p>
        </p:txBody>
      </p:sp>
      <p:sp>
        <p:nvSpPr>
          <p:cNvPr id="296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Its saturation and cutoff regions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Its active region (between the cutoff and saturation regions)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Its peak and valley current points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Its enhancement and depletion modes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G6A07 (A) Page 4-25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9B35F12-BA80-45D2-BA39-C37F9F1A8C97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16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describes the construction of a MOSFET?</a:t>
            </a:r>
          </a:p>
        </p:txBody>
      </p:sp>
      <p:sp>
        <p:nvSpPr>
          <p:cNvPr id="307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gate is formed by a back-biased junction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gate is separated from the channel with a thin insulating layer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source is separated from the drain by a thin insulating layer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source is formed by depositing metal on silicon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G6A09 (B) Page 4-25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3E5466C-516F-4B17-9C67-832A6D0DA5D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17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6880225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Vacuum Tubes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6858000" cy="41544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Have at least 3 electrodes called </a:t>
            </a:r>
            <a:r>
              <a:rPr lang="en-US" sz="2800" i="1" dirty="0">
                <a:solidFill>
                  <a:srgbClr val="C00000"/>
                </a:solidFill>
              </a:rPr>
              <a:t>elements</a:t>
            </a:r>
          </a:p>
          <a:p>
            <a:r>
              <a:rPr lang="en-US" sz="2800" dirty="0"/>
              <a:t>3 basic parts</a:t>
            </a:r>
            <a:r>
              <a:rPr lang="en-US" sz="2800" dirty="0">
                <a:solidFill>
                  <a:srgbClr val="CC0000"/>
                </a:solidFill>
              </a:rPr>
              <a:t>:</a:t>
            </a:r>
            <a:endParaRPr lang="en-US" sz="2800" dirty="0"/>
          </a:p>
          <a:p>
            <a:pPr lvl="1"/>
            <a:r>
              <a:rPr lang="en-US" sz="2400" dirty="0"/>
              <a:t>A source of electrons</a:t>
            </a:r>
          </a:p>
          <a:p>
            <a:pPr lvl="1"/>
            <a:r>
              <a:rPr lang="en-US" sz="2400" dirty="0"/>
              <a:t>Electrode to collect electrons</a:t>
            </a:r>
          </a:p>
          <a:p>
            <a:pPr lvl="1"/>
            <a:r>
              <a:rPr lang="en-US" sz="2400" dirty="0"/>
              <a:t>Intervening electrodes that control electrons traveling from source to collector</a:t>
            </a:r>
          </a:p>
          <a:p>
            <a:r>
              <a:rPr lang="en-US" sz="2800" dirty="0"/>
              <a:t>Compared to transistors, most like the FET</a:t>
            </a:r>
          </a:p>
          <a:p>
            <a:r>
              <a:rPr lang="en-US" sz="2800" dirty="0"/>
              <a:t>Operate at high (hazardous) voltages (2000-3000 V). </a:t>
            </a:r>
            <a:r>
              <a:rPr lang="en-US" sz="2800" b="1" dirty="0">
                <a:solidFill>
                  <a:srgbClr val="FF0000"/>
                </a:solidFill>
              </a:rPr>
              <a:t>Exercise caution!</a:t>
            </a:r>
          </a:p>
          <a:p>
            <a:pPr lvl="1"/>
            <a:endParaRPr lang="en-US" sz="2400" dirty="0"/>
          </a:p>
        </p:txBody>
      </p:sp>
      <p:pic>
        <p:nvPicPr>
          <p:cNvPr id="4" name="Picture 2" descr="Fig4-2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110538" y="1981200"/>
            <a:ext cx="3968750" cy="4343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Tube Terminology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87375" y="2170113"/>
            <a:ext cx="11299825" cy="4230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 dirty="0"/>
              <a:t>Filament or heater – heats the cathode, causing it to emit electrons</a:t>
            </a:r>
          </a:p>
          <a:p>
            <a:r>
              <a:rPr lang="en-US" sz="3000" dirty="0"/>
              <a:t>Cathode – source of electrons</a:t>
            </a:r>
          </a:p>
          <a:p>
            <a:r>
              <a:rPr lang="en-US" sz="3000" dirty="0"/>
              <a:t>Control grid – grid closest to cathode, used to regulate electron travel between cathode and plate</a:t>
            </a:r>
          </a:p>
          <a:p>
            <a:r>
              <a:rPr lang="en-US" sz="3000" dirty="0"/>
              <a:t>Screen grid – electrode that reduces grid-to-plate capacitance</a:t>
            </a:r>
          </a:p>
          <a:p>
            <a:r>
              <a:rPr lang="en-US" sz="3000" dirty="0"/>
              <a:t>Suppressor grid – prevents electrons from traveling from plate to control or screen grid</a:t>
            </a:r>
          </a:p>
          <a:p>
            <a:r>
              <a:rPr lang="en-US" sz="3000" dirty="0"/>
              <a:t>Plate – collects electrons</a:t>
            </a:r>
            <a:r>
              <a:rPr lang="en-US" sz="3000" dirty="0">
                <a:solidFill>
                  <a:srgbClr val="CC0000"/>
                </a:solidFill>
              </a:rPr>
              <a:t> </a:t>
            </a:r>
            <a:r>
              <a:rPr lang="en-US" sz="3000" dirty="0"/>
              <a:t>which is called </a:t>
            </a:r>
            <a:r>
              <a:rPr lang="en-US" sz="3000" i="1" dirty="0">
                <a:solidFill>
                  <a:srgbClr val="C00000"/>
                </a:solidFill>
              </a:rPr>
              <a:t>plate current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pitchFamily="34" charset="0"/>
              </a:rPr>
              <a:t>General Class License Manual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and other resources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  <a:hlinkClick r:id="rId2"/>
            </a:endParaRPr>
          </a:p>
          <a:p>
            <a:pPr algn="ctr"/>
            <a:r>
              <a:rPr lang="en-US" altLang="en-US">
                <a:solidFill>
                  <a:srgbClr val="0000FF"/>
                </a:solidFill>
                <a:latin typeface="Arial" charset="0"/>
                <a:ea typeface="Gill Sans"/>
                <a:cs typeface="Gill Sans"/>
                <a:hlinkClick r:id="rId2"/>
              </a:rPr>
              <a:t>http://www.arrl.org/shop/Licensing-Education-and-Training/</a:t>
            </a:r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pic>
        <p:nvPicPr>
          <p:cNvPr id="15363" name="Picture 4" descr="ARRL General Class License Manual 9th Edi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1738" y="2743200"/>
            <a:ext cx="1895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5076F74-2262-4FAE-A084-329ED03AA072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element of a triode vacuum tube is used to regulate the flow of electrons between cathode and plate?</a:t>
            </a:r>
          </a:p>
        </p:txBody>
      </p:sp>
      <p:sp>
        <p:nvSpPr>
          <p:cNvPr id="3481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Control grid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Heater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Screen grid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Trigger electrode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G6A10 (A) Page 4-26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5F96188-5DD6-447E-8C96-59917B1411B3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primary purpose of a screen grid in a vacuum tube?</a:t>
            </a:r>
          </a:p>
        </p:txBody>
      </p:sp>
      <p:sp>
        <p:nvSpPr>
          <p:cNvPr id="3584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To reduce grid-to-plate capacitance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To increase efficiency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To increase the control grid resistance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To decrease plate resistance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G6A12 (A) Page 4-26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584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393784F-0684-4AED-8FAF-A1CE0ABC398D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22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Analog Integrated Circuits (IC’s)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2170113"/>
            <a:ext cx="115062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Operate over a continuous range of voltages and currents</a:t>
            </a:r>
          </a:p>
          <a:p>
            <a:r>
              <a:rPr lang="en-US"/>
              <a:t>Used for amplification, filtering, measurement, voltage regulation, and power control</a:t>
            </a:r>
          </a:p>
          <a:p>
            <a:r>
              <a:rPr lang="en-US"/>
              <a:t>Most common analog IC’s are the operational amplifier and linear voltage regulator</a:t>
            </a:r>
          </a:p>
          <a:p>
            <a:pPr lvl="1"/>
            <a:r>
              <a:rPr lang="en-US"/>
              <a:t>Op amps are used for dc and audio circuits … inexpensive source of gain</a:t>
            </a:r>
          </a:p>
          <a:p>
            <a:pPr lvl="1"/>
            <a:r>
              <a:rPr lang="en-US"/>
              <a:t>Linear voltage regulators maintain power supply output at constant voltage over a wide range of currents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7642225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Figure 4.22</a:t>
            </a:r>
          </a:p>
        </p:txBody>
      </p:sp>
      <p:pic>
        <p:nvPicPr>
          <p:cNvPr id="37890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9275" y="1905000"/>
            <a:ext cx="272732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4679950"/>
            <a:ext cx="3736975" cy="176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2" name="Picture 8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4163" y="2209800"/>
            <a:ext cx="2362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10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21150" y="4398963"/>
            <a:ext cx="2036763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4" name="TextBox 11"/>
          <p:cNvSpPr txBox="1">
            <a:spLocks noChangeArrowheads="1"/>
          </p:cNvSpPr>
          <p:nvPr/>
        </p:nvSpPr>
        <p:spPr bwMode="auto">
          <a:xfrm>
            <a:off x="7086600" y="2209800"/>
            <a:ext cx="4557713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The popular 741 op-amp symbol and dual in-line package (DIP) connections are shown at (A).  A common 3-terminal voltage regulator, the 7800-series, is shown in the TO-220 package at (B).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Digital Integrated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Digital IC’s operate with discrete values of voltage and current representing the binary numbers system values 0 and 1 (representing OFF and ON)</a:t>
            </a:r>
          </a:p>
          <a:p>
            <a:r>
              <a:rPr lang="en-US" dirty="0"/>
              <a:t>Used for performing computations or controlling functions</a:t>
            </a:r>
          </a:p>
          <a:p>
            <a:r>
              <a:rPr lang="en-US" dirty="0"/>
              <a:t>The most popular logic family in use is </a:t>
            </a:r>
            <a:r>
              <a:rPr lang="en-US" i="1" dirty="0">
                <a:solidFill>
                  <a:srgbClr val="CC0000"/>
                </a:solidFill>
              </a:rPr>
              <a:t>CMOS</a:t>
            </a:r>
            <a:r>
              <a:rPr lang="en-US" dirty="0"/>
              <a:t> (complementary metal-oxide semiconductors) technology (known for high speed and low power consumption)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Table 4.4: Logic Family Characteristics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</p:nvPr>
        </p:nvGraphicFramePr>
        <p:xfrm>
          <a:off x="609600" y="2362200"/>
          <a:ext cx="109728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FAMILY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MAX OPERATION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CONSUMPTION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POWER SUPPLY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GHz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CMOS (CD4000)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 MHz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Very Low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3-15 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Digital Logic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038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The basic building block of digital circuits are called </a:t>
            </a:r>
            <a:r>
              <a:rPr lang="en-US" sz="2800" i="1">
                <a:solidFill>
                  <a:srgbClr val="C00000"/>
                </a:solidFill>
              </a:rPr>
              <a:t>gates</a:t>
            </a:r>
            <a:r>
              <a:rPr lang="en-US" sz="2800"/>
              <a:t> that perform </a:t>
            </a:r>
            <a:r>
              <a:rPr lang="en-US" sz="2800" i="1">
                <a:solidFill>
                  <a:srgbClr val="C00000"/>
                </a:solidFill>
              </a:rPr>
              <a:t>inversion</a:t>
            </a:r>
            <a:r>
              <a:rPr lang="en-US" sz="2800"/>
              <a:t> (changing 1 to 0 and vice versa) and the OR and AND functions</a:t>
            </a:r>
          </a:p>
          <a:p>
            <a:r>
              <a:rPr lang="en-US" sz="2800"/>
              <a:t>The most common gates in use are the inverter, NAND and NOR</a:t>
            </a:r>
          </a:p>
          <a:p>
            <a:r>
              <a:rPr lang="en-US" sz="2800"/>
              <a:t>More complex functions (e.g., microprocessors, signal processors, etc.) are constructed from combinations of these functions</a:t>
            </a:r>
          </a:p>
          <a:p>
            <a:r>
              <a:rPr lang="en-US" sz="2800"/>
              <a:t>Circuits that use gates to combine binary inputs to generate a binary output or combination of binary outputs are called </a:t>
            </a:r>
            <a:r>
              <a:rPr lang="en-US" sz="2800" i="1">
                <a:solidFill>
                  <a:srgbClr val="C00000"/>
                </a:solidFill>
              </a:rPr>
              <a:t>combinational logic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2743200" y="5943600"/>
            <a:ext cx="4724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i="1">
                <a:solidFill>
                  <a:srgbClr val="0033CC"/>
                </a:solidFill>
              </a:rPr>
              <a:t>See Figure 4.23 for details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 bwMode="auto">
          <a:xfrm>
            <a:off x="609600" y="1371600"/>
            <a:ext cx="11353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400"/>
              <a:t>Figure 4.23: Schematic symbols for the basic digital logic functions with the logic equations and truth tables that describe their operation.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5950" y="2514600"/>
            <a:ext cx="4641850" cy="34369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48400" y="2255838"/>
            <a:ext cx="4641850" cy="41640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>
          <a:xfrm>
            <a:off x="609600" y="1371600"/>
            <a:ext cx="11353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400"/>
              <a:t>Figure 4.23: Schematic symbols for the basic digital logic functions with the logic equations and truth tables that describe their operation (cont.).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" y="2376488"/>
            <a:ext cx="4291012" cy="38782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81713" y="2317750"/>
            <a:ext cx="4572000" cy="39227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609600" y="1828800"/>
            <a:ext cx="10972800" cy="4495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Module 4b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ARRL General Class</a:t>
            </a:r>
            <a:br>
              <a:rPr lang="en-US" dirty="0"/>
            </a:br>
            <a:r>
              <a:rPr lang="en-US" dirty="0"/>
              <a:t>Chapter 4 – Components </a:t>
            </a:r>
            <a:r>
              <a:rPr lang="en-US"/>
              <a:t>and Circuits</a:t>
            </a:r>
            <a:br>
              <a:rPr lang="en-US" dirty="0"/>
            </a:br>
            <a:r>
              <a:rPr lang="en-US" dirty="0"/>
              <a:t>(4.5, 4.6, 4.7 )</a:t>
            </a:r>
            <a:br>
              <a:rPr lang="en-US" dirty="0"/>
            </a:br>
            <a:br>
              <a:rPr lang="en-US" dirty="0"/>
            </a:br>
            <a:r>
              <a:rPr lang="en-US" sz="3200" dirty="0"/>
              <a:t>Active Components, Practical Circuits, Basic Test Equipment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 bwMode="auto">
          <a:xfrm>
            <a:off x="207963" y="1263650"/>
            <a:ext cx="7031037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 sz="2400"/>
              <a:t>Figure 4.23: Schematic symbols for the basic digital logic functions with the logic equations and truth tables that describe their operation (cont.).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90800"/>
            <a:ext cx="4730750" cy="36798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5200" y="1060450"/>
            <a:ext cx="4171950" cy="5259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2170113"/>
            <a:ext cx="115824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tx1"/>
              </a:buClr>
            </a:pPr>
            <a:r>
              <a:rPr lang="en-US" i="1">
                <a:solidFill>
                  <a:srgbClr val="C00000"/>
                </a:solidFill>
              </a:rPr>
              <a:t>Sequential logic circuits </a:t>
            </a:r>
            <a:r>
              <a:rPr lang="en-US"/>
              <a:t>combine binary signals in a way that depends on time and on the sequence of inputs to the circuits</a:t>
            </a:r>
          </a:p>
          <a:p>
            <a:r>
              <a:rPr lang="en-US"/>
              <a:t>Basic building block of sequential logic is the </a:t>
            </a:r>
            <a:r>
              <a:rPr lang="en-US" i="1">
                <a:solidFill>
                  <a:srgbClr val="C00000"/>
                </a:solidFill>
              </a:rPr>
              <a:t>flip-flop</a:t>
            </a:r>
          </a:p>
          <a:p>
            <a:pPr lvl="1"/>
            <a:r>
              <a:rPr lang="en-US"/>
              <a:t>Responds to clock signal that causes it outputs to change based on input</a:t>
            </a:r>
          </a:p>
          <a:p>
            <a:pPr lvl="1"/>
            <a:r>
              <a:rPr lang="en-US"/>
              <a:t>The 2 outputs (Q and Q-bar) are always in opposite states</a:t>
            </a:r>
          </a:p>
          <a:p>
            <a:pPr lvl="1"/>
            <a:r>
              <a:rPr lang="en-US"/>
              <a:t>Connecting flip-flops together so that one flip-flop’s output feeds the next one’s input creates 2 important circuits; </a:t>
            </a:r>
            <a:r>
              <a:rPr lang="en-US" i="1">
                <a:solidFill>
                  <a:srgbClr val="C00000"/>
                </a:solidFill>
              </a:rPr>
              <a:t>counters</a:t>
            </a:r>
            <a:r>
              <a:rPr lang="en-US"/>
              <a:t> and </a:t>
            </a:r>
            <a:r>
              <a:rPr lang="en-US" i="1">
                <a:solidFill>
                  <a:srgbClr val="C00000"/>
                </a:solidFill>
              </a:rPr>
              <a:t>shift registers</a:t>
            </a:r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45058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Digital Logic Basics (cont.)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Counter Logic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109728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The outputs of the chain of flip-flops make up a binary number or state representing the number of clock signals that have occurred</a:t>
            </a:r>
          </a:p>
          <a:p>
            <a:r>
              <a:rPr lang="en-US"/>
              <a:t>Each flip-flop stores one bit of the total count</a:t>
            </a:r>
          </a:p>
          <a:p>
            <a:r>
              <a:rPr lang="en-US"/>
              <a:t>Highest number a counter can represent is 2</a:t>
            </a:r>
            <a:r>
              <a:rPr lang="en-US" baseline="30000"/>
              <a:t>N</a:t>
            </a:r>
            <a:r>
              <a:rPr lang="en-US"/>
              <a:t> (N = number of flip-flops that make up the counter)</a:t>
            </a:r>
          </a:p>
          <a:p>
            <a:r>
              <a:rPr lang="en-US"/>
              <a:t>A 3-bit counter (3 flip-flops) can count 2</a:t>
            </a:r>
            <a:r>
              <a:rPr lang="en-US" baseline="30000"/>
              <a:t>3</a:t>
            </a:r>
            <a:r>
              <a:rPr lang="en-US"/>
              <a:t> (= 8) states, 4-bit (2</a:t>
            </a:r>
            <a:r>
              <a:rPr lang="en-US" baseline="30000"/>
              <a:t>4</a:t>
            </a:r>
            <a:r>
              <a:rPr lang="en-US"/>
              <a:t>) can count 16 states, 5-bit (2</a:t>
            </a:r>
            <a:r>
              <a:rPr lang="en-US" baseline="30000"/>
              <a:t>5</a:t>
            </a:r>
            <a:r>
              <a:rPr lang="en-US"/>
              <a:t>) counts 32 states, etc.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Shift Registers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2362200"/>
            <a:ext cx="115824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100"/>
              <a:t>Slightly different arrangement of the flip-flop array than in counters</a:t>
            </a:r>
          </a:p>
          <a:p>
            <a:r>
              <a:rPr lang="en-US" sz="3100"/>
              <a:t>Stores a sequence of 1s and 0s from its input as the flip-flop outputs</a:t>
            </a:r>
          </a:p>
          <a:p>
            <a:r>
              <a:rPr lang="en-US" sz="3100"/>
              <a:t>Each clock signal causes the value at the shift register’s input to pass or shift to the next flip-flop in the string</a:t>
            </a:r>
          </a:p>
          <a:p>
            <a:r>
              <a:rPr lang="en-US" sz="3100"/>
              <a:t>Some shift registers circuits can be configured to shift up and down (or forward/backward)</a:t>
            </a:r>
          </a:p>
          <a:p>
            <a:r>
              <a:rPr lang="en-US" sz="3100"/>
              <a:t>A simple form of digital memory</a:t>
            </a:r>
          </a:p>
          <a:p>
            <a:endParaRPr lang="en-US" sz="3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RF Integrated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2170113"/>
            <a:ext cx="115062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100"/>
              <a:t>Designed for functions such as …</a:t>
            </a:r>
          </a:p>
          <a:p>
            <a:pPr lvl="1"/>
            <a:r>
              <a:rPr lang="en-US" sz="2700"/>
              <a:t>Low-level high-gain amplifiers, mixers, modulators/demodulators, filters</a:t>
            </a:r>
          </a:p>
          <a:p>
            <a:r>
              <a:rPr lang="en-US" sz="3100"/>
              <a:t>Greatly reduce number of discrete devices require to build radio circuits</a:t>
            </a:r>
          </a:p>
          <a:p>
            <a:r>
              <a:rPr lang="en-US" sz="3100"/>
              <a:t>Monolithic microwave integrated circuits (MMIC) are special types of RF IC’s that work through microwave frequencies</a:t>
            </a:r>
          </a:p>
          <a:p>
            <a:pPr lvl="1"/>
            <a:r>
              <a:rPr lang="en-US" sz="2700"/>
              <a:t>Perform several functions</a:t>
            </a:r>
          </a:p>
          <a:p>
            <a:pPr lvl="1"/>
            <a:r>
              <a:rPr lang="en-US" sz="2700"/>
              <a:t>Enables construction of low-cost cell phones, GPS receivers, etc.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meant by the term MMIC?</a:t>
            </a:r>
          </a:p>
        </p:txBody>
      </p:sp>
      <p:sp>
        <p:nvSpPr>
          <p:cNvPr id="501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Multi-Megabyte Integrated Circuit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Monolithic Microwave Integrated Circuit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Military Manufactured Integrated Circuit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Mode Modulated Integrated Circuit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G6B02 (B) Page 4-30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099DEDE2-21FD-4FC1-8B5C-630005DC394D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36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an advantage of CMOS integrated circuits compared to TTL integrated circuits?</a:t>
            </a:r>
          </a:p>
        </p:txBody>
      </p:sp>
      <p:sp>
        <p:nvSpPr>
          <p:cNvPr id="512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Low power consumption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High power handling capability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Better suited for RF amplification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Better suited for power supply regulation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G6B03 (A) Page 4-28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12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C6F213C-A53A-4784-872B-82BDDD600556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37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kind of device is an integrated circuit operational amplifier?</a:t>
            </a:r>
          </a:p>
        </p:txBody>
      </p:sp>
      <p:sp>
        <p:nvSpPr>
          <p:cNvPr id="522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Digital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MMIC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Programmable Logic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Analog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G6B06 (D) Page 4-27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22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EFBD981-FD93-4084-8CA2-4EF250D41D9A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38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describes the function of a two-input AND gate?</a:t>
            </a:r>
          </a:p>
        </p:txBody>
      </p:sp>
      <p:sp>
        <p:nvSpPr>
          <p:cNvPr id="532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high when either or both inputs are low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high only when both inputs are high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low when either or both inputs are high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low only when both inputs are high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G7B03 (B) Page 4-28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32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692F4AD-EE39-4485-8E2D-A49944257E40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39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Semiconductor Components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1905000"/>
            <a:ext cx="11277600" cy="43799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The most common active components are made of semiconductors</a:t>
            </a:r>
          </a:p>
          <a:p>
            <a:r>
              <a:rPr lang="en-US" dirty="0"/>
              <a:t>Most are made of silicon and germanium</a:t>
            </a:r>
          </a:p>
          <a:p>
            <a:r>
              <a:rPr lang="en-US" dirty="0"/>
              <a:t>Electrical properties can be controlled by addition of small amounts of </a:t>
            </a:r>
            <a:r>
              <a:rPr lang="en-US" i="1" dirty="0">
                <a:solidFill>
                  <a:srgbClr val="C00000"/>
                </a:solidFill>
              </a:rPr>
              <a:t>dopants</a:t>
            </a:r>
            <a:r>
              <a:rPr lang="en-US" dirty="0"/>
              <a:t> (impurities) such as indium and phosphorus</a:t>
            </a:r>
          </a:p>
          <a:p>
            <a:r>
              <a:rPr lang="en-US" dirty="0"/>
              <a:t>If the impurity creates an excess of electrons, the result is an </a:t>
            </a:r>
            <a:r>
              <a:rPr lang="en-US" i="1" dirty="0">
                <a:solidFill>
                  <a:srgbClr val="CC0000"/>
                </a:solidFill>
              </a:rPr>
              <a:t>N-type</a:t>
            </a:r>
            <a:r>
              <a:rPr lang="en-US" dirty="0"/>
              <a:t> material. The opposite is </a:t>
            </a:r>
            <a:r>
              <a:rPr lang="en-US" i="1" dirty="0">
                <a:solidFill>
                  <a:srgbClr val="CC0000"/>
                </a:solidFill>
              </a:rPr>
              <a:t>P-type</a:t>
            </a:r>
            <a:r>
              <a:rPr lang="en-US" dirty="0"/>
              <a:t>.</a:t>
            </a:r>
          </a:p>
          <a:p>
            <a:r>
              <a:rPr lang="en-US" dirty="0"/>
              <a:t>Where N-type and P-type are in contact is a </a:t>
            </a:r>
            <a:r>
              <a:rPr lang="en-US" i="1" dirty="0">
                <a:solidFill>
                  <a:srgbClr val="C00000"/>
                </a:solidFill>
              </a:rPr>
              <a:t>PN junction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describes the function of a two input NOR gate?</a:t>
            </a:r>
          </a:p>
        </p:txBody>
      </p:sp>
      <p:sp>
        <p:nvSpPr>
          <p:cNvPr id="542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high when either or both inputs are low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high only when both inputs are high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low when either or both inputs are high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Output is low only when both inputs are high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G7B04 (C) Page 4-28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42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2183C9F6-7A4F-4389-B995-E305513D01DA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40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How many states does a 3-bit binary counter have?</a:t>
            </a:r>
          </a:p>
        </p:txBody>
      </p:sp>
      <p:sp>
        <p:nvSpPr>
          <p:cNvPr id="552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3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6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8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16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G7B05 (C) Page 4-28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53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8A98D74-23BA-4292-8A32-486C4284143B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41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 shift register?</a:t>
            </a:r>
          </a:p>
        </p:txBody>
      </p:sp>
      <p:sp>
        <p:nvSpPr>
          <p:cNvPr id="563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clocked array of circuits that passes data in steps along the array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array of operational amplifiers used for tri-state arithmetic operations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digital mixer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analog mixer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G7B06 (A) Page 4-28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63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3024F37-93FF-4716-B3A4-240BAFE7167B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42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Microprocessors &amp; Related Components: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2170113"/>
            <a:ext cx="113538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100"/>
              <a:t>Microprocessors are capable of performing millions of computing instructions per second</a:t>
            </a:r>
          </a:p>
          <a:p>
            <a:r>
              <a:rPr lang="en-US" sz="3100"/>
              <a:t>Programs must be stored in </a:t>
            </a:r>
            <a:r>
              <a:rPr lang="en-US" sz="3100" i="1">
                <a:solidFill>
                  <a:srgbClr val="C00000"/>
                </a:solidFill>
              </a:rPr>
              <a:t>memory</a:t>
            </a:r>
            <a:r>
              <a:rPr lang="en-US" sz="3100"/>
              <a:t> devices so the microprocessor can read these instructions</a:t>
            </a:r>
          </a:p>
          <a:p>
            <a:pPr lvl="1">
              <a:buClr>
                <a:schemeClr val="tx1"/>
              </a:buClr>
            </a:pPr>
            <a:r>
              <a:rPr lang="en-US" sz="2700" i="1">
                <a:solidFill>
                  <a:srgbClr val="C00000"/>
                </a:solidFill>
              </a:rPr>
              <a:t>Volatile</a:t>
            </a:r>
            <a:r>
              <a:rPr lang="en-US" sz="2700"/>
              <a:t> memory loses data when power is removed</a:t>
            </a:r>
          </a:p>
          <a:p>
            <a:pPr lvl="1">
              <a:buClr>
                <a:schemeClr val="tx1"/>
              </a:buClr>
            </a:pPr>
            <a:r>
              <a:rPr lang="en-US" sz="2700" i="1">
                <a:solidFill>
                  <a:srgbClr val="C00000"/>
                </a:solidFill>
              </a:rPr>
              <a:t>Nonvolatile</a:t>
            </a:r>
            <a:r>
              <a:rPr lang="en-US" sz="2700"/>
              <a:t> memory stores data permanently, even without power</a:t>
            </a:r>
          </a:p>
          <a:p>
            <a:pPr lvl="1">
              <a:buClr>
                <a:schemeClr val="tx1"/>
              </a:buClr>
            </a:pPr>
            <a:r>
              <a:rPr lang="en-US" sz="2700" i="1">
                <a:solidFill>
                  <a:srgbClr val="C00000"/>
                </a:solidFill>
              </a:rPr>
              <a:t>Random-access memory</a:t>
            </a:r>
            <a:r>
              <a:rPr lang="en-US" sz="2700"/>
              <a:t> (RAM) can be read from or written to</a:t>
            </a:r>
          </a:p>
          <a:p>
            <a:pPr lvl="1">
              <a:buClr>
                <a:schemeClr val="tx1"/>
              </a:buClr>
            </a:pPr>
            <a:r>
              <a:rPr lang="en-US" sz="2700" i="1">
                <a:solidFill>
                  <a:srgbClr val="C00000"/>
                </a:solidFill>
              </a:rPr>
              <a:t>Read-only memory </a:t>
            </a:r>
            <a:r>
              <a:rPr lang="en-US" sz="2700"/>
              <a:t>(ROM) stores data permanently and cannot be changed</a:t>
            </a:r>
          </a:p>
          <a:p>
            <a:endParaRPr lang="en-US" sz="31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Data Interfaces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41350" y="2170113"/>
            <a:ext cx="10972800" cy="25177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Microprocessors communicate through data interfaces</a:t>
            </a:r>
          </a:p>
          <a:p>
            <a:pPr lvl="1"/>
            <a:r>
              <a:rPr lang="en-US"/>
              <a:t>Two types: Serial &amp; Parallel</a:t>
            </a:r>
          </a:p>
          <a:p>
            <a:pPr lvl="1"/>
            <a:r>
              <a:rPr lang="en-US"/>
              <a:t>Serial transfers one </a:t>
            </a:r>
            <a:r>
              <a:rPr lang="en-US" i="1">
                <a:solidFill>
                  <a:srgbClr val="C00000"/>
                </a:solidFill>
              </a:rPr>
              <a:t>bit</a:t>
            </a:r>
            <a:r>
              <a:rPr lang="en-US"/>
              <a:t> of data in each transfer operation</a:t>
            </a:r>
          </a:p>
          <a:p>
            <a:pPr lvl="1"/>
            <a:r>
              <a:rPr lang="en-US"/>
              <a:t>Parallel transfers multiple bits in each operation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71800" y="4827588"/>
            <a:ext cx="4025900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Brace 5"/>
          <p:cNvSpPr/>
          <p:nvPr/>
        </p:nvSpPr>
        <p:spPr>
          <a:xfrm rot="16200000">
            <a:off x="4806950" y="3816350"/>
            <a:ext cx="361950" cy="3740150"/>
          </a:xfrm>
          <a:prstGeom prst="leftBrace">
            <a:avLst/>
          </a:prstGeom>
          <a:ln w="28575">
            <a:solidFill>
              <a:srgbClr val="0033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281488" y="5867400"/>
            <a:ext cx="1600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0033CC"/>
                </a:solidFill>
                <a:latin typeface="Calibri" pitchFamily="34" charset="0"/>
              </a:rPr>
              <a:t>One BYTE</a:t>
            </a:r>
          </a:p>
        </p:txBody>
      </p:sp>
      <p:sp>
        <p:nvSpPr>
          <p:cNvPr id="8" name="Oval 7"/>
          <p:cNvSpPr/>
          <p:nvPr/>
        </p:nvSpPr>
        <p:spPr>
          <a:xfrm>
            <a:off x="6361113" y="4687888"/>
            <a:ext cx="744537" cy="817562"/>
          </a:xfrm>
          <a:prstGeom prst="ellipse">
            <a:avLst/>
          </a:prstGeom>
          <a:noFill/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924800" y="5253038"/>
            <a:ext cx="16002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C00000"/>
                </a:solidFill>
                <a:latin typeface="Calibri" pitchFamily="34" charset="0"/>
              </a:rPr>
              <a:t>One BIT</a:t>
            </a:r>
          </a:p>
        </p:txBody>
      </p:sp>
      <p:cxnSp>
        <p:nvCxnSpPr>
          <p:cNvPr id="11" name="Straight Arrow Connector 10"/>
          <p:cNvCxnSpPr>
            <a:cxnSpLocks/>
            <a:stCxn id="9" idx="1"/>
            <a:endCxn id="8" idx="6"/>
          </p:cNvCxnSpPr>
          <p:nvPr/>
        </p:nvCxnSpPr>
        <p:spPr>
          <a:xfrm flipH="1" flipV="1">
            <a:off x="7105650" y="5095875"/>
            <a:ext cx="819150" cy="387350"/>
          </a:xfrm>
          <a:prstGeom prst="straightConnector1">
            <a:avLst/>
          </a:prstGeom>
          <a:ln w="25400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animBg="1"/>
      <p:bldP spid="7" grpId="0"/>
      <p:bldP spid="8" grpId="0" animBg="1"/>
      <p:bldP spid="9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Visual Interfaces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2170113"/>
            <a:ext cx="114300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Amateur equipment uses two types of devices to present information visually</a:t>
            </a:r>
          </a:p>
          <a:p>
            <a:pPr lvl="1"/>
            <a:r>
              <a:rPr lang="en-US"/>
              <a:t>Indicators &amp; displays</a:t>
            </a:r>
          </a:p>
          <a:p>
            <a:r>
              <a:rPr lang="en-US"/>
              <a:t>Indicators: Presents ON/OFF information visually by the presence or absence of color or light</a:t>
            </a:r>
          </a:p>
          <a:p>
            <a:pPr lvl="1"/>
            <a:r>
              <a:rPr lang="en-US"/>
              <a:t>Common indicators: Incandescent light bulbs &amp; light-emitting diodes (</a:t>
            </a:r>
            <a:r>
              <a:rPr lang="en-US" i="1">
                <a:solidFill>
                  <a:srgbClr val="C00000"/>
                </a:solidFill>
              </a:rPr>
              <a:t>LED</a:t>
            </a:r>
            <a:r>
              <a:rPr lang="en-US"/>
              <a:t>s)</a:t>
            </a:r>
          </a:p>
          <a:p>
            <a:r>
              <a:rPr lang="en-US"/>
              <a:t>Displays: Presents text or graphics information in visual form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LEDs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Have largely replaced incandescent light bulbs in amateur equipment</a:t>
            </a:r>
          </a:p>
          <a:p>
            <a:pPr lvl="1"/>
            <a:r>
              <a:rPr lang="en-US"/>
              <a:t>Last longer, can be turned on/off more quickly, use less power, generate less heat</a:t>
            </a:r>
          </a:p>
          <a:p>
            <a:r>
              <a:rPr lang="en-US"/>
              <a:t>Available in many colors</a:t>
            </a:r>
          </a:p>
          <a:p>
            <a:r>
              <a:rPr lang="en-US"/>
              <a:t>Made from special types of semiconductor material that emit light when the PN junction is </a:t>
            </a:r>
            <a:r>
              <a:rPr lang="en-US" i="1">
                <a:solidFill>
                  <a:srgbClr val="C00000"/>
                </a:solidFill>
              </a:rPr>
              <a:t>forward biased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Liquid Crystal Displays (</a:t>
            </a:r>
            <a:r>
              <a:rPr lang="en-US" i="1">
                <a:solidFill>
                  <a:srgbClr val="C00000"/>
                </a:solidFill>
              </a:rPr>
              <a:t>LCD</a:t>
            </a:r>
            <a:r>
              <a:rPr lang="en-US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2362200"/>
            <a:ext cx="115062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/>
              <a:t>Most common type of display</a:t>
            </a:r>
          </a:p>
          <a:p>
            <a:r>
              <a:rPr lang="en-US" sz="3000"/>
              <a:t>Created by sandwiching liquid crystal material between glass panels</a:t>
            </a:r>
          </a:p>
          <a:p>
            <a:r>
              <a:rPr lang="en-US" sz="3000"/>
              <a:t>A pattern of electrodes is printed in a thin film on the front panel with a single electrode covering the rear panel</a:t>
            </a:r>
          </a:p>
          <a:p>
            <a:r>
              <a:rPr lang="en-US" sz="3000"/>
              <a:t>Voltage applied to front panel causes the crystals to twist in a configuration that blocks light</a:t>
            </a:r>
          </a:p>
          <a:p>
            <a:r>
              <a:rPr lang="en-US" sz="3000"/>
              <a:t>LCDs require ambient or back lighting (light source behind the crystal layer) since the crystal layer does not generate light on its own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meant by the term ROM?</a:t>
            </a:r>
          </a:p>
        </p:txBody>
      </p:sp>
      <p:sp>
        <p:nvSpPr>
          <p:cNvPr id="6349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Resistor Operated Memory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Read Only Memory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Random Operational Memory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Resistant to Overload Memory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G6B04 (B) Page 4-30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349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F4D4599C-F6DF-4AA1-A4FB-63EC9A5B4F36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49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Diodes &amp; Rectifiers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5257800" cy="354647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A semiconductor junction diode uses a PN junction to block current flow in one direction</a:t>
            </a:r>
          </a:p>
          <a:p>
            <a:r>
              <a:rPr lang="en-US" sz="2800"/>
              <a:t>Wire leads are attached to each layer</a:t>
            </a:r>
          </a:p>
          <a:p>
            <a:r>
              <a:rPr lang="en-US" sz="2800"/>
              <a:t>Current flows when positive voltage is applied from P-type to N-type material (</a:t>
            </a:r>
            <a:r>
              <a:rPr lang="en-US" sz="2800" i="1">
                <a:solidFill>
                  <a:srgbClr val="C00000"/>
                </a:solidFill>
              </a:rPr>
              <a:t>forward bias</a:t>
            </a:r>
            <a:r>
              <a:rPr lang="en-US" sz="2800"/>
              <a:t>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92800" y="2590800"/>
            <a:ext cx="6172200" cy="35464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meant when memory is characterized as non-volatile?</a:t>
            </a:r>
          </a:p>
        </p:txBody>
      </p:sp>
      <p:sp>
        <p:nvSpPr>
          <p:cNvPr id="6451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is resistant to radiation damage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is resistant to high temperatures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stored information is maintained even if power is removed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stored information cannot be changed once written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G6B05 (C) Page 4-30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451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F091839B-1437-4075-9EAD-2361A18403E0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50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How is an LED biased when emitting light?</a:t>
            </a:r>
          </a:p>
        </p:txBody>
      </p:sp>
      <p:sp>
        <p:nvSpPr>
          <p:cNvPr id="655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Beyond cutoff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 the Zener voltage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Reverse biased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Forward biased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G6B08 (D) Page 4-31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554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B0361AB-A012-4E31-ADD3-CA5F6D1DF9B0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51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 characteristic of a liquid crystal display?</a:t>
            </a:r>
          </a:p>
        </p:txBody>
      </p:sp>
      <p:sp>
        <p:nvSpPr>
          <p:cNvPr id="665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utilizes ambient or back lighting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offers a wide dynamic range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consumes relatively high power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has relatively short lifetime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G6B09 (A) Page 4-31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656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596843F-B50C-4B31-9FC4-B951F85A6A0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52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Practical Circuits: Rectifiers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Amateur radio electronic equipment requires dc power, so a </a:t>
            </a:r>
            <a:r>
              <a:rPr lang="en-US" i="1">
                <a:solidFill>
                  <a:srgbClr val="C00000"/>
                </a:solidFill>
              </a:rPr>
              <a:t>power supply</a:t>
            </a:r>
            <a:r>
              <a:rPr lang="en-US"/>
              <a:t> is required to run it from household ac power</a:t>
            </a:r>
          </a:p>
          <a:p>
            <a:pPr lvl="1"/>
            <a:r>
              <a:rPr lang="en-US"/>
              <a:t>Most amateur equipment uses dc power at 13.8 V (chosen to be compatible with vehicle power systems)</a:t>
            </a:r>
          </a:p>
          <a:p>
            <a:r>
              <a:rPr lang="en-US"/>
              <a:t>Power supplies have 3 basic parts …</a:t>
            </a:r>
          </a:p>
          <a:p>
            <a:pPr lvl="1"/>
            <a:r>
              <a:rPr lang="en-US"/>
              <a:t>Input transformer, rectifier, and filter-regulator output circuit</a:t>
            </a:r>
          </a:p>
          <a:p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 bwMode="auto">
          <a:xfrm>
            <a:off x="20638" y="1295400"/>
            <a:ext cx="5541962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Rectifier Circuits</a:t>
            </a:r>
          </a:p>
        </p:txBody>
      </p:sp>
      <p:pic>
        <p:nvPicPr>
          <p:cNvPr id="4" name="Picture 2" descr="Fig4-2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1787525"/>
            <a:ext cx="6145212" cy="46434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91200" y="1371600"/>
            <a:ext cx="6365875" cy="40005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solidFill>
                  <a:srgbClr val="C00000"/>
                </a:solidFill>
                <a:latin typeface="Calibri" pitchFamily="34" charset="0"/>
              </a:rPr>
              <a:t>Figure 4.24: Basic Rectifier Circuits (half-wave &amp; full wave)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4800" y="1963738"/>
            <a:ext cx="54864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lphaUcParenBoth"/>
            </a:pPr>
            <a:r>
              <a:rPr lang="en-US" sz="2400">
                <a:latin typeface="Calibri" pitchFamily="34" charset="0"/>
              </a:rPr>
              <a:t>Half-Wave Rectifier. Converts only one-half of the input waveform (180°). This creates a series of pulses of current in the load at the same frequency as the input voltage.</a:t>
            </a:r>
          </a:p>
          <a:p>
            <a:pPr marL="342900" indent="-342900">
              <a:buFontTx/>
              <a:buAutoNum type="alphaUcParenBoth"/>
            </a:pPr>
            <a:r>
              <a:rPr lang="en-US" sz="2400">
                <a:latin typeface="Calibri" pitchFamily="34" charset="0"/>
              </a:rPr>
              <a:t>Full-Wave Rectifier. Converts entire input waveform (360°). This is really 2 half-wave rectifiers operating on alternate half cycles. Requires that the transformer be center-tapped to provide a return path for current flowing to the load.</a:t>
            </a:r>
          </a:p>
          <a:p>
            <a:pPr marL="342900" indent="-342900">
              <a:buFontTx/>
              <a:buAutoNum type="alphaUcParenBoth"/>
            </a:pPr>
            <a:endParaRPr lang="en-US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Rectifiers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The advantage of the full-wave rectifier is that output is produced during the entire 360° of the wave cycle (more efficient)</a:t>
            </a:r>
          </a:p>
          <a:p>
            <a:r>
              <a:rPr lang="en-US"/>
              <a:t>The output from full-wave rectifiers is a series of pulses at TWICE the frequency of the input voltage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 bwMode="auto">
          <a:xfrm>
            <a:off x="0" y="1295400"/>
            <a:ext cx="62484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Full-Wave Bridge (Fig 4.25)</a:t>
            </a:r>
          </a:p>
        </p:txBody>
      </p:sp>
      <p:pic>
        <p:nvPicPr>
          <p:cNvPr id="4" name="Picture 2" descr="Fig4-2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29400" y="136525"/>
            <a:ext cx="5332413" cy="64008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2438400"/>
            <a:ext cx="57150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Another type of full-wave rectifier. This circuit adds 2 diodes (total of 4), but eliminates the need for a center-tapped winding.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Power Supply Filter Circuits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57400"/>
            <a:ext cx="10972800" cy="4572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Rectifiers output pulses of dc current don’t provide a stable voltage for direct use by electronic circuits</a:t>
            </a:r>
          </a:p>
          <a:p>
            <a:r>
              <a:rPr lang="en-US"/>
              <a:t>The variation in output voltage is called </a:t>
            </a:r>
            <a:r>
              <a:rPr lang="en-US" i="1">
                <a:solidFill>
                  <a:srgbClr val="C00000"/>
                </a:solidFill>
              </a:rPr>
              <a:t>ripple</a:t>
            </a:r>
          </a:p>
          <a:p>
            <a:r>
              <a:rPr lang="en-US"/>
              <a:t>Pulses must be smoothed out by a </a:t>
            </a:r>
            <a:r>
              <a:rPr lang="en-US" i="1">
                <a:solidFill>
                  <a:srgbClr val="C00000"/>
                </a:solidFill>
              </a:rPr>
              <a:t>filter network </a:t>
            </a:r>
            <a:r>
              <a:rPr lang="en-US"/>
              <a:t>… consists of capacitors or capacitors AND inductors</a:t>
            </a:r>
          </a:p>
          <a:p>
            <a:r>
              <a:rPr lang="en-US"/>
              <a:t>Most common way to reduce ripple is a </a:t>
            </a:r>
            <a:r>
              <a:rPr lang="en-US" i="1">
                <a:solidFill>
                  <a:srgbClr val="C00000"/>
                </a:solidFill>
              </a:rPr>
              <a:t>filter capacitor </a:t>
            </a:r>
            <a:r>
              <a:rPr lang="en-US"/>
              <a:t>or </a:t>
            </a:r>
            <a:r>
              <a:rPr lang="en-US" i="1">
                <a:solidFill>
                  <a:srgbClr val="C00000"/>
                </a:solidFill>
              </a:rPr>
              <a:t>capacitor-input filter</a:t>
            </a:r>
          </a:p>
          <a:p>
            <a:r>
              <a:rPr lang="en-US"/>
              <a:t>Older high-voltage circuits may use </a:t>
            </a:r>
            <a:r>
              <a:rPr lang="en-US" i="1">
                <a:solidFill>
                  <a:srgbClr val="C00000"/>
                </a:solidFill>
              </a:rPr>
              <a:t>choke inductors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Power Supply Safety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Clr>
                <a:schemeClr val="tx1"/>
              </a:buClr>
            </a:pPr>
            <a:r>
              <a:rPr lang="en-US" i="1">
                <a:solidFill>
                  <a:srgbClr val="C00000"/>
                </a:solidFill>
              </a:rPr>
              <a:t>Fuses</a:t>
            </a:r>
            <a:r>
              <a:rPr lang="en-US"/>
              <a:t> in the primary are used to protect against short circuits or excessive current loads</a:t>
            </a:r>
          </a:p>
          <a:p>
            <a:pPr>
              <a:buClr>
                <a:schemeClr val="tx1"/>
              </a:buClr>
            </a:pPr>
            <a:r>
              <a:rPr lang="en-US" i="1">
                <a:solidFill>
                  <a:srgbClr val="C00000"/>
                </a:solidFill>
              </a:rPr>
              <a:t>Bleeder resistors </a:t>
            </a:r>
            <a:r>
              <a:rPr lang="en-US"/>
              <a:t>discharge stored energy when the supply is turned off</a:t>
            </a:r>
          </a:p>
          <a:p>
            <a:r>
              <a:rPr lang="en-US"/>
              <a:t>Working on power supplies – wait for the bleeder resistor to discharge energy, even if it is unplugged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Switchmode or Switching Supplies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2362200"/>
            <a:ext cx="112776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Another type of power supply filter, called </a:t>
            </a:r>
            <a:r>
              <a:rPr lang="en-US" i="1">
                <a:solidFill>
                  <a:srgbClr val="C00000"/>
                </a:solidFill>
              </a:rPr>
              <a:t>linear filters</a:t>
            </a:r>
          </a:p>
          <a:p>
            <a:r>
              <a:rPr lang="en-US"/>
              <a:t>AC input is first rectified and filtered</a:t>
            </a:r>
          </a:p>
          <a:p>
            <a:r>
              <a:rPr lang="en-US"/>
              <a:t>Transistor switch pulses at high-frequency (20 kHz or more) to transfer energy to a filter capacitor (smoothes out ripple)</a:t>
            </a:r>
          </a:p>
          <a:p>
            <a:r>
              <a:rPr lang="en-US"/>
              <a:t>High frequency enables power supply to quickly change to current demands and means that small, lightweight inductors &amp; capacitors can be used to filter the output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Diodes &amp; Rectifiers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Voltage applied in opposite direction is </a:t>
            </a:r>
            <a:r>
              <a:rPr lang="en-US" i="1">
                <a:solidFill>
                  <a:srgbClr val="C00000"/>
                </a:solidFill>
              </a:rPr>
              <a:t>reverse bias</a:t>
            </a:r>
          </a:p>
          <a:p>
            <a:pPr lvl="1"/>
            <a:r>
              <a:rPr lang="en-US"/>
              <a:t>Pulls electrons away from junction so no current flows</a:t>
            </a:r>
          </a:p>
          <a:p>
            <a:r>
              <a:rPr lang="en-US"/>
              <a:t>Voltage required to force electrons across junction is the </a:t>
            </a:r>
            <a:r>
              <a:rPr lang="en-US" i="1">
                <a:solidFill>
                  <a:srgbClr val="C00000"/>
                </a:solidFill>
              </a:rPr>
              <a:t>junction threshold voltage </a:t>
            </a:r>
            <a:r>
              <a:rPr lang="en-US"/>
              <a:t>(V</a:t>
            </a:r>
            <a:r>
              <a:rPr lang="en-US" baseline="-25000"/>
              <a:t>F</a:t>
            </a:r>
            <a:r>
              <a:rPr lang="en-US"/>
              <a:t>)</a:t>
            </a:r>
          </a:p>
          <a:p>
            <a:pPr lvl="1"/>
            <a:r>
              <a:rPr lang="en-US"/>
              <a:t>For silicon diodes, V</a:t>
            </a:r>
            <a:r>
              <a:rPr lang="en-US" baseline="-25000"/>
              <a:t>F</a:t>
            </a:r>
            <a:r>
              <a:rPr lang="en-US"/>
              <a:t> ≅ 0.7 V</a:t>
            </a:r>
          </a:p>
          <a:p>
            <a:pPr lvl="1"/>
            <a:r>
              <a:rPr lang="en-US"/>
              <a:t>For germanium diodes, V</a:t>
            </a:r>
            <a:r>
              <a:rPr lang="en-US" baseline="-25000"/>
              <a:t>F</a:t>
            </a:r>
            <a:r>
              <a:rPr lang="en-US"/>
              <a:t> ≅ 0.3 V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useful feature does a power supply bleeder resistor provide?</a:t>
            </a:r>
          </a:p>
        </p:txBody>
      </p:sp>
      <p:sp>
        <p:nvSpPr>
          <p:cNvPr id="757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acts as a fuse for excess voltage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ensures that the filter capacitors are discharged when power is removed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removes shock hazards from the induction coils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eliminates ground loop current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G7A01 (B) Page 4-33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57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22853399-0F32-465A-9F31-FC3D3E04AB29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components are used in a power supply filter network?</a:t>
            </a:r>
          </a:p>
        </p:txBody>
      </p:sp>
      <p:sp>
        <p:nvSpPr>
          <p:cNvPr id="768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Diodes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Transformers and transducers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Quartz crystals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Capacitors and inductors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G7A02 (D) Page 4-33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68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63D19FE-083F-420B-BAC6-03C92519D8B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type of rectifier circuit uses two diodes and a center-tapped transformer?</a:t>
            </a:r>
          </a:p>
        </p:txBody>
      </p:sp>
      <p:sp>
        <p:nvSpPr>
          <p:cNvPr id="778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Full-wave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Full-wave bridge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Half-wave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Synchronous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G7A03 (A) Page 4-32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78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01914DC-78C6-45B7-81EF-90E59413D373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63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an advantage of a half-wave rectifier in a power supply?</a:t>
            </a:r>
          </a:p>
        </p:txBody>
      </p:sp>
      <p:sp>
        <p:nvSpPr>
          <p:cNvPr id="788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one diode is required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ripple frequency is twice that of a full-wave rectifier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More current can be drawn from the half-wave rectifier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output voltage is two times the peak output voltage of the transformer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G7A04 (A) Page 4-32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88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034E6C4E-73D1-4414-A15A-4E93F3CE4CB2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64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portion of the AC cycle is converted to DC by a half-wave rectifier?</a:t>
            </a:r>
          </a:p>
        </p:txBody>
      </p:sp>
      <p:sp>
        <p:nvSpPr>
          <p:cNvPr id="798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90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180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270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360 degrees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G7A05 (B) Page 4-32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98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FEBB751F-665C-44B9-8F42-267793D1871F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65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portion of the AC cycle is converted to DC by a full-wave rectifier?</a:t>
            </a:r>
          </a:p>
        </p:txBody>
      </p:sp>
      <p:sp>
        <p:nvSpPr>
          <p:cNvPr id="808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90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180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270 degrees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360 degrees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G7A06 (D) Page 4-32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09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C82B1F2-47F5-4EFB-B897-7AE0D9E9FB7B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66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output waveform of an unfiltered full-wave rectifier connected to a resistive load?</a:t>
            </a:r>
          </a:p>
        </p:txBody>
      </p:sp>
      <p:sp>
        <p:nvSpPr>
          <p:cNvPr id="819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series of DC pulses at twice the frequency of the AC input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series of DC pulses at the same frequency as the AC input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sine wave at half the frequency of the AC input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steady DC voltage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G7A07 (A) Page 4-32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19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6F86D74-848A-4BAB-B66D-A47156C5132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67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an advantage of a switchmode power supply as compared to a linear power supply?</a:t>
            </a:r>
          </a:p>
        </p:txBody>
      </p:sp>
      <p:sp>
        <p:nvSpPr>
          <p:cNvPr id="8294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Faster switching time makes higher output voltage possible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Fewer circuit components are required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High-frequency operation allows the use of smaller components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G7A08 (C) Page 4-33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294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0101EE3-7ECB-4176-B48F-182E80030D69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68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Batteries &amp; Chargers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57400"/>
            <a:ext cx="10972800" cy="44926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Two battery types: </a:t>
            </a:r>
            <a:r>
              <a:rPr lang="en-US" sz="2800" i="1">
                <a:solidFill>
                  <a:srgbClr val="C00000"/>
                </a:solidFill>
              </a:rPr>
              <a:t>primary</a:t>
            </a:r>
            <a:r>
              <a:rPr lang="en-US" sz="2800"/>
              <a:t> and </a:t>
            </a:r>
            <a:r>
              <a:rPr lang="en-US" sz="2800" i="1">
                <a:solidFill>
                  <a:srgbClr val="C00000"/>
                </a:solidFill>
              </a:rPr>
              <a:t>secondary</a:t>
            </a:r>
          </a:p>
          <a:p>
            <a:r>
              <a:rPr lang="en-US" sz="2800"/>
              <a:t>Primary</a:t>
            </a:r>
          </a:p>
          <a:p>
            <a:pPr lvl="1"/>
            <a:r>
              <a:rPr lang="en-US" sz="2400"/>
              <a:t>Disposable, discarded after discharging</a:t>
            </a:r>
          </a:p>
          <a:p>
            <a:pPr lvl="1">
              <a:buClr>
                <a:schemeClr val="tx1"/>
              </a:buClr>
            </a:pPr>
            <a:r>
              <a:rPr lang="en-US" sz="2400" i="1">
                <a:solidFill>
                  <a:srgbClr val="C00000"/>
                </a:solidFill>
              </a:rPr>
              <a:t>Battery chemistry</a:t>
            </a:r>
            <a:r>
              <a:rPr lang="en-US" sz="2400"/>
              <a:t>: carbon-zinc, alkaline, silver-nickel</a:t>
            </a:r>
          </a:p>
          <a:p>
            <a:pPr lvl="1"/>
            <a:r>
              <a:rPr lang="en-US" sz="2400"/>
              <a:t>Preferable to secondary batteries for emergency operation because ac power may not be available for charging</a:t>
            </a:r>
          </a:p>
          <a:p>
            <a:r>
              <a:rPr lang="en-US" sz="2800"/>
              <a:t>Secondary</a:t>
            </a:r>
          </a:p>
          <a:p>
            <a:pPr lvl="1"/>
            <a:r>
              <a:rPr lang="en-US" sz="2400"/>
              <a:t>Can be recharged/reused many times</a:t>
            </a:r>
          </a:p>
          <a:p>
            <a:pPr lvl="1"/>
            <a:r>
              <a:rPr lang="en-US" sz="2400"/>
              <a:t>Battery chemistry: nickel-cadmium (NiCd), nickel-metal hydride  (NiMH), lithium-ion (Li-ion), lead-acid </a:t>
            </a:r>
          </a:p>
          <a:p>
            <a:endParaRPr lang="en-US" sz="2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609600" y="1295400"/>
            <a:ext cx="10972800" cy="1066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Types of Diodes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sz="half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Light Emitting</a:t>
            </a:r>
          </a:p>
          <a:p>
            <a:r>
              <a:rPr lang="en-US"/>
              <a:t>Laser</a:t>
            </a:r>
          </a:p>
          <a:p>
            <a:r>
              <a:rPr lang="en-US"/>
              <a:t>Avalanche</a:t>
            </a:r>
          </a:p>
          <a:p>
            <a:r>
              <a:rPr lang="en-US"/>
              <a:t>Zener</a:t>
            </a:r>
          </a:p>
          <a:p>
            <a:r>
              <a:rPr lang="en-US"/>
              <a:t>Schottky</a:t>
            </a:r>
          </a:p>
          <a:p>
            <a:r>
              <a:rPr lang="en-US"/>
              <a:t>Photodiode</a:t>
            </a:r>
          </a:p>
          <a:p>
            <a:r>
              <a:rPr lang="en-US"/>
              <a:t>PN junction</a:t>
            </a:r>
          </a:p>
        </p:txBody>
      </p:sp>
      <p:sp>
        <p:nvSpPr>
          <p:cNvPr id="20483" name="Content Placeholder 3"/>
          <p:cNvSpPr>
            <a:spLocks noGrp="1"/>
          </p:cNvSpPr>
          <p:nvPr>
            <p:ph sz="half" idx="2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Transient Voltage Suppression</a:t>
            </a:r>
          </a:p>
          <a:p>
            <a:r>
              <a:rPr lang="en-US"/>
              <a:t>Gold Doped </a:t>
            </a:r>
          </a:p>
          <a:p>
            <a:r>
              <a:rPr lang="en-US"/>
              <a:t>Constant Current</a:t>
            </a:r>
          </a:p>
          <a:p>
            <a:r>
              <a:rPr lang="en-US"/>
              <a:t>Peltier</a:t>
            </a:r>
          </a:p>
          <a:p>
            <a:r>
              <a:rPr lang="en-US"/>
              <a:t>Silicon Controlled Rectifier</a:t>
            </a:r>
          </a:p>
          <a:p>
            <a:r>
              <a:rPr lang="en-US"/>
              <a:t>PIN</a:t>
            </a:r>
          </a:p>
          <a:p>
            <a:r>
              <a:rPr lang="en-US"/>
              <a:t>Varactor</a:t>
            </a: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Table 4.8: Battery Types &amp; Characteristics</a:t>
            </a:r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</p:nvPr>
        </p:nvGraphicFramePr>
        <p:xfrm>
          <a:off x="609600" y="1981200"/>
          <a:ext cx="10915417" cy="435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65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22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709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0460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980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BATTERY STYLE</a:t>
                      </a: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CHEMISTRY</a:t>
                      </a: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TYPE</a:t>
                      </a: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FULL-CHARGE (V)</a:t>
                      </a: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>
                          <a:solidFill>
                            <a:srgbClr val="C0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RATING (mAh)</a:t>
                      </a:r>
                    </a:p>
                  </a:txBody>
                  <a:tcPr>
                    <a:solidFill>
                      <a:schemeClr val="accent3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Alkaline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Alkaline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2600-3200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Carbon-Zinc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Nickel-Cadmium (NiCd)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Rechargeable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Nickel-Metal Hydride (NiMH)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Rechargeable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1500-2200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Lithium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2100-2400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Alkaline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7500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Alkaline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Alkaline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Nickel-Cadmium (NiCd)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Rechargeable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 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Nickel-Metal Hydride (NiMH)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Rechargeable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29809"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Coin Cells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Lithium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Disposable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3-3.3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25-1000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Storage Batteries (Larger Secondary Batteries)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2362200"/>
            <a:ext cx="114300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Used for emergency or portable power to replace power supplies operating from ac power</a:t>
            </a:r>
          </a:p>
          <a:p>
            <a:r>
              <a:rPr lang="en-US"/>
              <a:t>Battery chemistry: lead-acid, liquid electrolyte, gel electrolyte (</a:t>
            </a:r>
            <a:r>
              <a:rPr lang="en-US" i="1">
                <a:solidFill>
                  <a:srgbClr val="C00000"/>
                </a:solidFill>
              </a:rPr>
              <a:t>gel-cells</a:t>
            </a:r>
            <a:r>
              <a:rPr lang="en-US"/>
              <a:t>)</a:t>
            </a:r>
          </a:p>
          <a:p>
            <a:r>
              <a:rPr lang="en-US"/>
              <a:t>Rated as “12 V” batteries, but are actually 13.8 V</a:t>
            </a:r>
          </a:p>
          <a:p>
            <a:r>
              <a:rPr lang="en-US"/>
              <a:t>Lead-acid batteries can produce useful power down to 10.5 V</a:t>
            </a:r>
          </a:p>
          <a:p>
            <a:r>
              <a:rPr lang="en-US"/>
              <a:t>Discharging below minimum voltage will reduce battery life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Batteries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286000"/>
            <a:ext cx="109728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Limiting amount of current drawn keeps battery cool and extends life</a:t>
            </a:r>
          </a:p>
          <a:p>
            <a:r>
              <a:rPr lang="en-US" dirty="0"/>
              <a:t>Some battery types (</a:t>
            </a:r>
            <a:r>
              <a:rPr lang="en-US" dirty="0" err="1"/>
              <a:t>NiCds</a:t>
            </a:r>
            <a:r>
              <a:rPr lang="en-US" dirty="0"/>
              <a:t>) are designed to have low internal resistance to supply high discharge currents</a:t>
            </a:r>
          </a:p>
          <a:p>
            <a:r>
              <a:rPr lang="en-US" dirty="0"/>
              <a:t>Batteries slowly lose charge when not in use. This is called </a:t>
            </a:r>
            <a:r>
              <a:rPr lang="en-US" i="1" dirty="0">
                <a:solidFill>
                  <a:srgbClr val="C00000"/>
                </a:solidFill>
              </a:rPr>
              <a:t>self-discharge</a:t>
            </a:r>
            <a:r>
              <a:rPr lang="en-US" dirty="0"/>
              <a:t> (minimize by keeping battery cool &amp; dry, but avoid freezing as the expanding water can crack the case or damage electrodes).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Alternative Power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1981200"/>
            <a:ext cx="11506200" cy="434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Solar Power: photovoltaic conversion of sunlight to electricity</a:t>
            </a:r>
          </a:p>
          <a:p>
            <a:pPr lvl="1"/>
            <a:r>
              <a:rPr lang="en-US" sz="2400"/>
              <a:t>Solar panels/cells are special type of diode … silicon PN-junctions</a:t>
            </a:r>
          </a:p>
          <a:p>
            <a:r>
              <a:rPr lang="en-US" sz="2800"/>
              <a:t>In solar cells, photons are absorbed by electrons that then have enough energy to travel across the PN junction and create dc current flow</a:t>
            </a:r>
          </a:p>
          <a:p>
            <a:pPr lvl="1"/>
            <a:r>
              <a:rPr lang="en-US" sz="2400"/>
              <a:t>The forward voltage created (≈ 5V) is measured as the </a:t>
            </a:r>
            <a:r>
              <a:rPr lang="en-US" sz="2400" i="1">
                <a:solidFill>
                  <a:srgbClr val="C00000"/>
                </a:solidFill>
              </a:rPr>
              <a:t>open-circuit voltage </a:t>
            </a:r>
          </a:p>
          <a:p>
            <a:r>
              <a:rPr lang="en-US" sz="2800"/>
              <a:t>Wind/solar power systems require substantial energy storage</a:t>
            </a:r>
            <a:r>
              <a:rPr lang="en-US"/>
              <a:t> </a:t>
            </a:r>
          </a:p>
          <a:p>
            <a:r>
              <a:rPr lang="en-US" sz="2800"/>
              <a:t>In solar systems, battery connection is made through a series-connected diode to prevent battery from discharging back through the panel during periods of low illumination when voltage is reduced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name of the process by which sunlight is changed directly into electricity?</a:t>
            </a:r>
          </a:p>
        </p:txBody>
      </p:sp>
      <p:sp>
        <p:nvSpPr>
          <p:cNvPr id="9011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Photovoltaic conversion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Photon emission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Photosynthesis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Photon decomposition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G4E08 (A) Page 4-36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011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BEE8D2CA-2560-47ED-A29A-551D33E8EBB5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75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approximate open-circuit voltage from a fully illuminated silicon photovoltaic cell?</a:t>
            </a:r>
          </a:p>
        </p:txBody>
      </p:sp>
      <p:sp>
        <p:nvSpPr>
          <p:cNvPr id="911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0.02 VDC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0.5 VDC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0.2 VDC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1.38 VDC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G4E09 (B) Page 4-36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114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B534786-12CB-44E0-9352-51EF422EEA7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76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reason that a series diode is connected between a solar panel and a storage battery that is being charged by the panel?</a:t>
            </a:r>
          </a:p>
        </p:txBody>
      </p:sp>
      <p:sp>
        <p:nvSpPr>
          <p:cNvPr id="921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diode serves to regulate the charging voltage to prevent overcharge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diode prevents self-discharge of the battery through the panel during times of low or no illumination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diode limits the current flowing from the panel to a safe value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diode greatly increases the efficiency during times of high illumination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G4E10 (B) Page 4-37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216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5326B43-C857-4273-BCA8-C0E5550D0A87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77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 disadvantage of using wind as the primary source of power for an emergency station?</a:t>
            </a:r>
          </a:p>
        </p:txBody>
      </p:sp>
      <p:sp>
        <p:nvSpPr>
          <p:cNvPr id="9318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conversion efficiency from mechanical energy to electrical energy is less than 2 percent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voltage and current ratings of such systems are not compatible with amateur equipment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large energy storage system is needed to supply power when the wind is not blowing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G4E11 (C) Page 4-37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318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5FC98B3-DB74-4C49-913D-AC297BB770B3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78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minimum allowable discharge voltage for maximum life of a standard 12 volt lead-acid battery?</a:t>
            </a:r>
          </a:p>
        </p:txBody>
      </p:sp>
      <p:sp>
        <p:nvSpPr>
          <p:cNvPr id="9421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6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8.5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10.5 volts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12 volts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G6A01 (C) Page 4-36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421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AC7ABCE-08E9-425A-89A7-23A842E5682F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79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Diode Ratings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574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Peak inverse voltage (PIV): Maximum reverse voltage before breakdown occurs (allowing current to flow in reverse direction)</a:t>
            </a:r>
          </a:p>
          <a:p>
            <a:r>
              <a:rPr lang="en-US" dirty="0"/>
              <a:t>Average forward current (I</a:t>
            </a:r>
            <a:r>
              <a:rPr lang="en-US" baseline="-25000" dirty="0"/>
              <a:t>F</a:t>
            </a:r>
            <a:r>
              <a:rPr lang="en-US" dirty="0"/>
              <a:t>): Exceeding diode’s rating will destroy the diode’s internal structure</a:t>
            </a:r>
          </a:p>
          <a:p>
            <a:r>
              <a:rPr lang="en-US" dirty="0"/>
              <a:t>Junction capacitance (C</a:t>
            </a:r>
            <a:r>
              <a:rPr lang="en-US" baseline="-25000" dirty="0"/>
              <a:t>J</a:t>
            </a:r>
            <a:r>
              <a:rPr lang="en-US" dirty="0"/>
              <a:t>): When reverse biased, layers of P- and N-type material act like capacitor plates. The larger the C</a:t>
            </a:r>
            <a:r>
              <a:rPr lang="en-US" baseline="-25000" dirty="0"/>
              <a:t>J</a:t>
            </a:r>
            <a:r>
              <a:rPr lang="en-US" dirty="0"/>
              <a:t> the longer it takes to switch to conducting forward current.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an advantage of the low internal resistance of nickel-cadmium batteries?</a:t>
            </a:r>
          </a:p>
        </p:txBody>
      </p:sp>
      <p:sp>
        <p:nvSpPr>
          <p:cNvPr id="9523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Long life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High discharge current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High voltage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Rapid recharge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G6A02 (B) Page 4-36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523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417FFFF-2EB8-46FC-ADD3-907C1327156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80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Connector Terminology</a:t>
            </a:r>
          </a:p>
        </p:txBody>
      </p:sp>
      <p:sp>
        <p:nvSpPr>
          <p:cNvPr id="96258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Pins: contacts that extend out of the connector body (</a:t>
            </a:r>
            <a:r>
              <a:rPr lang="en-US" sz="2800" i="1">
                <a:solidFill>
                  <a:srgbClr val="C00000"/>
                </a:solidFill>
              </a:rPr>
              <a:t>male</a:t>
            </a:r>
            <a:r>
              <a:rPr lang="en-US" sz="2800"/>
              <a:t>)</a:t>
            </a:r>
          </a:p>
          <a:p>
            <a:r>
              <a:rPr lang="en-US" sz="2800"/>
              <a:t>Sockets: hollow, recessed contacts (</a:t>
            </a:r>
            <a:r>
              <a:rPr lang="en-US" sz="2800" i="1">
                <a:solidFill>
                  <a:srgbClr val="C00000"/>
                </a:solidFill>
              </a:rPr>
              <a:t>female</a:t>
            </a:r>
            <a:r>
              <a:rPr lang="en-US" sz="2800"/>
              <a:t>)</a:t>
            </a:r>
          </a:p>
          <a:p>
            <a:r>
              <a:rPr lang="en-US" sz="2800"/>
              <a:t>Keyed connectors: specially shaped (bodies or inserts) to prevent damage from connecting incorrectly</a:t>
            </a:r>
          </a:p>
          <a:p>
            <a:r>
              <a:rPr lang="en-US" sz="2800"/>
              <a:t>Plugs: connectors installed on ends of cables</a:t>
            </a:r>
          </a:p>
          <a:p>
            <a:r>
              <a:rPr lang="en-US" sz="2800"/>
              <a:t>Jacks/receptables: connectors installed on equipment</a:t>
            </a:r>
          </a:p>
          <a:p>
            <a:r>
              <a:rPr lang="en-US" sz="2800"/>
              <a:t>Adapters: make connections between 2 different connector styles</a:t>
            </a:r>
          </a:p>
          <a:p>
            <a:r>
              <a:rPr lang="en-US" sz="2800"/>
              <a:t>Splitters: divide signals between 2 connectors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Power Connectors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10184" t="18719" r="33849" b="24663"/>
          <a:stretch>
            <a:fillRect/>
          </a:stretch>
        </p:blipFill>
        <p:spPr bwMode="auto">
          <a:xfrm>
            <a:off x="152400" y="2076450"/>
            <a:ext cx="5113338" cy="35623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/>
          </p:cNvPicPr>
          <p:nvPr/>
        </p:nvPicPr>
        <p:blipFill>
          <a:blip r:embed="rId3"/>
          <a:srcRect l="10287" t="14821" r="37860" b="28275"/>
          <a:stretch>
            <a:fillRect/>
          </a:stretch>
        </p:blipFill>
        <p:spPr bwMode="auto">
          <a:xfrm>
            <a:off x="6883400" y="2076450"/>
            <a:ext cx="4675188" cy="36369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52400" y="5638800"/>
            <a:ext cx="5113338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alibri" pitchFamily="34" charset="0"/>
              </a:rPr>
              <a:t>Fig 4.28: Connectors used on amateur equipment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883400" y="5713413"/>
            <a:ext cx="4879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latin typeface="Calibri" pitchFamily="34" charset="0"/>
              </a:rPr>
              <a:t>Fig 4.29: Terminals that are crimped to ends of wires.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Power Connectors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Anderson Powerpole connectors have become the standard used by ARES</a:t>
            </a:r>
          </a:p>
          <a:p>
            <a:pPr lvl="1"/>
            <a:r>
              <a:rPr lang="en-US"/>
              <a:t>Anderson connectors are “sexless” … by standardizing on a single style, equipment can be easily shared and replaced</a:t>
            </a:r>
          </a:p>
          <a:p>
            <a:r>
              <a:rPr lang="en-US"/>
              <a:t>Note that these (see previous figure) are </a:t>
            </a:r>
            <a:r>
              <a:rPr lang="en-US" i="1">
                <a:solidFill>
                  <a:srgbClr val="C00000"/>
                </a:solidFill>
              </a:rPr>
              <a:t>crimp terminals </a:t>
            </a:r>
            <a:r>
              <a:rPr lang="en-US"/>
              <a:t>… special crimping tools are used for attaching the wire to the terminal (avoid using pliers or other tools for making these connections)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1"/>
          <p:cNvSpPr>
            <a:spLocks noGrp="1"/>
          </p:cNvSpPr>
          <p:nvPr>
            <p:ph type="title"/>
          </p:nvPr>
        </p:nvSpPr>
        <p:spPr bwMode="auto">
          <a:xfrm>
            <a:off x="434975" y="1182688"/>
            <a:ext cx="4899025" cy="8747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Audio Connectors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 bwMode="auto">
          <a:xfrm>
            <a:off x="152400" y="2057400"/>
            <a:ext cx="5878513" cy="4343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 dirty="0"/>
              <a:t>Come in ¼-inch, ⅛-inch (miniature), and subminiature varieties</a:t>
            </a:r>
          </a:p>
          <a:p>
            <a:r>
              <a:rPr lang="en-US" sz="2600" dirty="0"/>
              <a:t>Contact at end of plug is the </a:t>
            </a:r>
            <a:r>
              <a:rPr lang="en-US" sz="2600" i="1" dirty="0">
                <a:solidFill>
                  <a:srgbClr val="C00000"/>
                </a:solidFill>
              </a:rPr>
              <a:t>tip</a:t>
            </a:r>
          </a:p>
          <a:p>
            <a:r>
              <a:rPr lang="en-US" sz="2600" dirty="0"/>
              <a:t>Connector at base of plug is</a:t>
            </a:r>
            <a:r>
              <a:rPr lang="en-US" sz="2600" dirty="0">
                <a:solidFill>
                  <a:srgbClr val="CC0000"/>
                </a:solidFill>
              </a:rPr>
              <a:t> the</a:t>
            </a:r>
            <a:r>
              <a:rPr lang="en-US" sz="2600" dirty="0"/>
              <a:t> </a:t>
            </a:r>
            <a:r>
              <a:rPr lang="en-US" sz="2600" i="1" dirty="0">
                <a:solidFill>
                  <a:srgbClr val="C00000"/>
                </a:solidFill>
              </a:rPr>
              <a:t>sleeve</a:t>
            </a:r>
          </a:p>
          <a:p>
            <a:r>
              <a:rPr lang="en-US" sz="2600" dirty="0"/>
              <a:t>3</a:t>
            </a:r>
            <a:r>
              <a:rPr lang="en-US" sz="2600" baseline="30000" dirty="0"/>
              <a:t>rd</a:t>
            </a:r>
            <a:r>
              <a:rPr lang="en-US" sz="2600" dirty="0"/>
              <a:t> contact (if applicable) between tip and sleeve is the </a:t>
            </a:r>
            <a:r>
              <a:rPr lang="en-US" sz="2600" i="1" dirty="0">
                <a:solidFill>
                  <a:srgbClr val="C00000"/>
                </a:solidFill>
              </a:rPr>
              <a:t>ring</a:t>
            </a:r>
            <a:r>
              <a:rPr lang="en-US" sz="2600" dirty="0"/>
              <a:t> (called TRS</a:t>
            </a:r>
            <a:r>
              <a:rPr lang="en-US" sz="2600" dirty="0">
                <a:solidFill>
                  <a:srgbClr val="CC0000"/>
                </a:solidFill>
              </a:rPr>
              <a:t> </a:t>
            </a:r>
            <a:r>
              <a:rPr lang="en-US" sz="2600" dirty="0"/>
              <a:t>or tip-ring-sleeve)</a:t>
            </a:r>
          </a:p>
          <a:p>
            <a:pPr>
              <a:buClr>
                <a:schemeClr val="tx1"/>
              </a:buClr>
            </a:pPr>
            <a:r>
              <a:rPr lang="en-US" sz="2600" i="1" dirty="0">
                <a:solidFill>
                  <a:srgbClr val="C00000"/>
                </a:solidFill>
              </a:rPr>
              <a:t>Phono</a:t>
            </a:r>
            <a:r>
              <a:rPr lang="en-US" sz="2600" dirty="0"/>
              <a:t> plugs/jacks (also called </a:t>
            </a:r>
            <a:r>
              <a:rPr lang="en-US" sz="2600" i="1" dirty="0">
                <a:solidFill>
                  <a:srgbClr val="C00000"/>
                </a:solidFill>
              </a:rPr>
              <a:t>RCA</a:t>
            </a:r>
            <a:r>
              <a:rPr lang="en-US" sz="2600" dirty="0"/>
              <a:t> connectors) are used for audio, video and low-level RF signals</a:t>
            </a:r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/>
          <a:srcRect l="12088" t="57613" r="39107" b="11111"/>
          <a:stretch>
            <a:fillRect/>
          </a:stretch>
        </p:blipFill>
        <p:spPr bwMode="auto">
          <a:xfrm>
            <a:off x="6400800" y="1416050"/>
            <a:ext cx="5684838" cy="40259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418263" y="5514975"/>
            <a:ext cx="5638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>
                <a:latin typeface="Calibri" pitchFamily="34" charset="0"/>
              </a:rPr>
              <a:t>Fig. 30: Samples of audio connectors.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Title 1"/>
          <p:cNvSpPr>
            <a:spLocks noGrp="1"/>
          </p:cNvSpPr>
          <p:nvPr>
            <p:ph type="title"/>
          </p:nvPr>
        </p:nvSpPr>
        <p:spPr bwMode="auto">
          <a:xfrm>
            <a:off x="152400" y="1295400"/>
            <a:ext cx="3603625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RF Connectors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l="2557" t="4413" r="2031" b="3922"/>
          <a:stretch>
            <a:fillRect/>
          </a:stretch>
        </p:blipFill>
        <p:spPr bwMode="auto">
          <a:xfrm>
            <a:off x="4378325" y="1600200"/>
            <a:ext cx="7696200" cy="45402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81000" y="2514600"/>
            <a:ext cx="3375025" cy="304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latin typeface="Calibri" pitchFamily="34" charset="0"/>
              </a:rPr>
              <a:t>Fig. 4.31: Each type of RF connector is specially made to carry RF signals and preserve the shielding of coaxial cable. Adapters are available to connect one style of connector to another.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RF Connectors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10972800" cy="437991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Radio signals require special connectors for use at RF frequencies</a:t>
            </a:r>
          </a:p>
          <a:p>
            <a:r>
              <a:rPr lang="en-US"/>
              <a:t>Connectors must have about the same impedance as the feed line (or some of the signal will be reflected by the connector)</a:t>
            </a:r>
          </a:p>
          <a:p>
            <a:r>
              <a:rPr lang="en-US"/>
              <a:t>Most common connector is the UHF family in Fig. 4.31 (UHF does not refer to frequency)</a:t>
            </a:r>
          </a:p>
          <a:p>
            <a:r>
              <a:rPr lang="en-US"/>
              <a:t>UHF connectors are typically used up to 150 MHz and can handle legal-limit transmitter power at HF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RF Connectors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70113"/>
            <a:ext cx="10972800" cy="4230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UHF connector drawbacks: lack of weather proofing, inconsistent performance </a:t>
            </a:r>
            <a:r>
              <a:rPr lang="en-US">
                <a:solidFill>
                  <a:srgbClr val="CC0000"/>
                </a:solidFill>
              </a:rPr>
              <a:t>above </a:t>
            </a:r>
            <a:r>
              <a:rPr lang="en-US"/>
              <a:t>150 MHz, limited power handling at higher frequencies</a:t>
            </a:r>
          </a:p>
          <a:p>
            <a:r>
              <a:rPr lang="en-US"/>
              <a:t>Type N series connectors address these drawbacks</a:t>
            </a:r>
          </a:p>
          <a:p>
            <a:pPr lvl="1"/>
            <a:r>
              <a:rPr lang="en-US"/>
              <a:t>Can be used to 10 GHz</a:t>
            </a:r>
          </a:p>
          <a:p>
            <a:r>
              <a:rPr lang="en-US"/>
              <a:t>SMA connectors are small threaded connectors designed for miniature coax and are rated to 18 GHz. Handheld transceivers often use SMA connectors to attach antennas.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Data Connectors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2170113"/>
            <a:ext cx="11430000" cy="29352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Digital data is exchanged between computers and radio equipment more that ever before in amateur radio</a:t>
            </a:r>
          </a:p>
          <a:p>
            <a:r>
              <a:rPr lang="en-US" sz="2800" dirty="0"/>
              <a:t>D-type connectors are used for RS-232 (COM port) interfaces</a:t>
            </a:r>
          </a:p>
          <a:p>
            <a:r>
              <a:rPr lang="en-US" sz="2800" dirty="0"/>
              <a:t>The model </a:t>
            </a:r>
            <a:r>
              <a:rPr lang="en-US" sz="2800" i="1" dirty="0">
                <a:solidFill>
                  <a:srgbClr val="C00000"/>
                </a:solidFill>
              </a:rPr>
              <a:t>number</a:t>
            </a:r>
            <a:r>
              <a:rPr lang="en-US" sz="2800" dirty="0"/>
              <a:t> of a D-type connector specifies the number of circuits and a P or S depending upon whether the connector uses pins (male) or sockets (female). For example, D-type 9-pin connectors referred to as DB-9 or DE-9 are used for COM ports on PCs. </a:t>
            </a:r>
          </a:p>
          <a:p>
            <a:r>
              <a:rPr lang="en-US" sz="2800" dirty="0"/>
              <a:t>The </a:t>
            </a:r>
            <a:r>
              <a:rPr lang="en-US" sz="2800" b="1" dirty="0">
                <a:solidFill>
                  <a:srgbClr val="C00000"/>
                </a:solidFill>
              </a:rPr>
              <a:t>D</a:t>
            </a:r>
            <a:r>
              <a:rPr lang="en-US" sz="2800" dirty="0"/>
              <a:t> refers to its shape …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4953000"/>
            <a:ext cx="1098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Arrow Connector 7"/>
          <p:cNvCxnSpPr/>
          <p:nvPr/>
        </p:nvCxnSpPr>
        <p:spPr>
          <a:xfrm>
            <a:off x="4876800" y="5715000"/>
            <a:ext cx="2209800" cy="152400"/>
          </a:xfrm>
          <a:prstGeom prst="straightConnector1">
            <a:avLst/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7285038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Bipolar Transistors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457200" y="1981200"/>
            <a:ext cx="7567613" cy="43799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Adding a 3</a:t>
            </a:r>
            <a:r>
              <a:rPr lang="en-US" sz="2800" baseline="30000" dirty="0"/>
              <a:t>rd</a:t>
            </a:r>
            <a:r>
              <a:rPr lang="en-US" sz="2800" dirty="0"/>
              <a:t> layer of semiconducting material creates a device that can amplify signals called the </a:t>
            </a:r>
            <a:r>
              <a:rPr lang="en-US" sz="2800" i="1" dirty="0">
                <a:solidFill>
                  <a:srgbClr val="C00000"/>
                </a:solidFill>
              </a:rPr>
              <a:t>transistor</a:t>
            </a:r>
          </a:p>
          <a:p>
            <a:r>
              <a:rPr lang="en-US" sz="2800" dirty="0"/>
              <a:t>Figure here is a </a:t>
            </a:r>
            <a:r>
              <a:rPr lang="en-US" sz="2800" i="1" dirty="0">
                <a:solidFill>
                  <a:srgbClr val="C00000"/>
                </a:solidFill>
              </a:rPr>
              <a:t>bipolar junction transistor </a:t>
            </a:r>
            <a:r>
              <a:rPr lang="en-US" sz="2800" dirty="0"/>
              <a:t>(BJT)</a:t>
            </a:r>
          </a:p>
          <a:p>
            <a:r>
              <a:rPr lang="en-US" sz="2800" dirty="0"/>
              <a:t>Unlike the diode, it requires power to function</a:t>
            </a:r>
          </a:p>
          <a:p>
            <a:r>
              <a:rPr lang="en-US" sz="2800" dirty="0"/>
              <a:t>It has 3 electrodes</a:t>
            </a:r>
          </a:p>
          <a:p>
            <a:pPr lvl="1"/>
            <a:r>
              <a:rPr lang="en-US" sz="2400" dirty="0"/>
              <a:t>Collector (C)</a:t>
            </a:r>
          </a:p>
          <a:p>
            <a:pPr lvl="1"/>
            <a:r>
              <a:rPr lang="en-US" sz="2400" dirty="0"/>
              <a:t>Base (B)</a:t>
            </a:r>
          </a:p>
          <a:p>
            <a:pPr lvl="1"/>
            <a:r>
              <a:rPr lang="en-US" sz="2400" dirty="0"/>
              <a:t>Emitter (E)</a:t>
            </a:r>
          </a:p>
          <a:p>
            <a:endParaRPr lang="en-US" sz="2800" dirty="0"/>
          </a:p>
        </p:txBody>
      </p:sp>
      <p:pic>
        <p:nvPicPr>
          <p:cNvPr id="5" name="Picture 3" descr="Fig4-19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37978" y="1295400"/>
            <a:ext cx="3687762" cy="5105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267200" y="5429250"/>
            <a:ext cx="38830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i="1">
                <a:solidFill>
                  <a:srgbClr val="0033CC"/>
                </a:solidFill>
                <a:latin typeface="Cambria" pitchFamily="18" charset="0"/>
              </a:rPr>
              <a:t>Controlled by current flow between base and emitter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connectors would be a good choice for a serial data port?</a:t>
            </a:r>
          </a:p>
        </p:txBody>
      </p:sp>
      <p:sp>
        <p:nvSpPr>
          <p:cNvPr id="1054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nb-NO">
                <a:latin typeface="Calibri" pitchFamily="34" charset="0"/>
              </a:rPr>
              <a:t>PL-259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b-NO">
                <a:latin typeface="Calibri" pitchFamily="34" charset="0"/>
              </a:rPr>
              <a:t>Type 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b-NO">
                <a:latin typeface="Calibri" pitchFamily="34" charset="0"/>
              </a:rPr>
              <a:t>Type SMA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b-NO">
                <a:latin typeface="Calibri" pitchFamily="34" charset="0"/>
              </a:rPr>
              <a:t>DE-9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G2E12 (D) Page 4-40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054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E728BF87-CD1E-4531-97B0-B5F646F036F8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90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describes a type N connector?</a:t>
            </a:r>
          </a:p>
        </p:txBody>
      </p:sp>
      <p:sp>
        <p:nvSpPr>
          <p:cNvPr id="1064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moisture-resistant RF connector useful to 10 GHz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small bayonet connector used for data circuits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threaded connector used for hydraulic systems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audio connector used in surround-sound installations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G6B07 (A) Page 4-40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065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C77DD6A6-F86F-41BF-BDB1-7843D034D66E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91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 type SMA connector?</a:t>
            </a:r>
          </a:p>
        </p:txBody>
      </p:sp>
      <p:sp>
        <p:nvSpPr>
          <p:cNvPr id="1075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large bayonet connector usable at power levels more than 1 KW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small threaded connector suitable for signals up to several GHz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connector designed for serial multiple access signals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type of push-on connector intended for high-voltage applications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G6B11 (B) Page 4-40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075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06A76AD3-D88D-4AF8-9155-FD376E82FFE9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92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these connector types is commonly used for audio signals in Amateur Radio stations?</a:t>
            </a:r>
          </a:p>
        </p:txBody>
      </p:sp>
      <p:sp>
        <p:nvSpPr>
          <p:cNvPr id="10854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PL-259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BNC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RCA Phono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Type N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8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G6B12 (C) Page 4-38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0854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F141B61-2F05-449C-95B5-B5E8D63980EC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93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13255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these connector types is commonly used for RF connections at frequencies up to 150 MHz?</a:t>
            </a:r>
          </a:p>
        </p:txBody>
      </p:sp>
      <p:sp>
        <p:nvSpPr>
          <p:cNvPr id="1095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Octal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RJ-11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PL-259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DB-25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8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G6B13 (C) Page 4-39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10957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B155B9A-22F3-4AD4-823F-5B74F7694DBF}" type="slidenum">
              <a:rPr lang="en-US" sz="1400" b="1">
                <a:solidFill>
                  <a:schemeClr val="bg1"/>
                </a:solidFill>
                <a:latin typeface="Times New Roman" pitchFamily="18" charset="0"/>
              </a:rPr>
              <a:pPr algn="r"/>
              <a:t>94</a:t>
            </a:fld>
            <a:endParaRPr lang="en-US" sz="1400" b="1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Basic Test Equipment: Analog &amp; Digital Meters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39624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 </a:t>
            </a:r>
            <a:r>
              <a:rPr lang="en-US" i="1" dirty="0">
                <a:solidFill>
                  <a:srgbClr val="C00000"/>
                </a:solidFill>
              </a:rPr>
              <a:t>volt-ohm-meter</a:t>
            </a:r>
            <a:r>
              <a:rPr lang="en-US" dirty="0"/>
              <a:t> (a.k.a. </a:t>
            </a:r>
            <a:r>
              <a:rPr lang="en-US" i="1" dirty="0">
                <a:solidFill>
                  <a:srgbClr val="C00000"/>
                </a:solidFill>
              </a:rPr>
              <a:t>VOM</a:t>
            </a:r>
            <a:r>
              <a:rPr lang="en-US" dirty="0"/>
              <a:t> or </a:t>
            </a:r>
            <a:r>
              <a:rPr lang="en-US" i="1" dirty="0">
                <a:solidFill>
                  <a:srgbClr val="C00000"/>
                </a:solidFill>
              </a:rPr>
              <a:t>multimeter</a:t>
            </a:r>
            <a:r>
              <a:rPr lang="en-US" dirty="0"/>
              <a:t>) is the simplest and very versatile piece of test equipment. There are two types: analog and digital.</a:t>
            </a:r>
          </a:p>
          <a:p>
            <a:r>
              <a:rPr lang="en-US" dirty="0"/>
              <a:t>Functions: measures voltage, measures current, measures resistance, checks continuity, tests diodes, tests transistors, frequency counter, measures capacitance, measures inductance, and interfaces to PCs to record readings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Analog &amp; Digital Meters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04800" y="2170113"/>
            <a:ext cx="11582400" cy="423068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 dirty="0"/>
              <a:t>Digital multimeters (DDM) offer greater precision than analog meters</a:t>
            </a:r>
          </a:p>
          <a:p>
            <a:r>
              <a:rPr lang="en-US" sz="3000" dirty="0"/>
              <a:t>For finding a peak or minimum reading (for example, when adjusting or tuning a circuit). Experienced hams often prefer analog meters since it’s easier to just watch the analog meter needle move than the display on a digital meter.</a:t>
            </a:r>
          </a:p>
          <a:p>
            <a:r>
              <a:rPr lang="en-US" sz="3000" dirty="0"/>
              <a:t>Meters should affect the circuit being measured to the smallest degree possible. When measuring voltage, meters should have a high input impedance so that it places the minimum load on the circuit.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/>
    </p:bldLst>
  </p:timing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Oscilloscope (or Scope)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286000"/>
            <a:ext cx="10972800" cy="411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Provides a visual display of voltage against time</a:t>
            </a:r>
          </a:p>
          <a:p>
            <a:r>
              <a:rPr lang="en-US" dirty="0"/>
              <a:t>Display is updated thousands or millions of times per second to give a real-time view of the signal’s characteristics (allows for measurement of fast-changing waveforms that can’t be measured by other meters).</a:t>
            </a:r>
          </a:p>
          <a:p>
            <a:r>
              <a:rPr lang="en-US" dirty="0"/>
              <a:t>Signals are connected to the scope through horizontal and vertical </a:t>
            </a:r>
            <a:r>
              <a:rPr lang="en-US" i="1" dirty="0">
                <a:solidFill>
                  <a:srgbClr val="C00000"/>
                </a:solidFill>
              </a:rPr>
              <a:t>channel amplifiers</a:t>
            </a:r>
            <a:r>
              <a:rPr lang="en-US" dirty="0"/>
              <a:t>. Amplifier gain is variable to adjust vertical sensitivity of the scope’s display.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Monitoring Oscilloscope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Used for monitoring transmitted signals by connecting the attenuated RF output of the transmitter to the vertical channel of the scope</a:t>
            </a:r>
          </a:p>
          <a:p>
            <a:pPr lvl="1"/>
            <a:r>
              <a:rPr lang="en-US" dirty="0"/>
              <a:t>This assists in adjusting keying waveforms, microphone gain, and speech processing</a:t>
            </a:r>
          </a:p>
          <a:p>
            <a:pPr lvl="1"/>
            <a:r>
              <a:rPr lang="en-US" dirty="0"/>
              <a:t>When adjusting keying waveforms, the operator can clearly see the effects of any adjustments or conditions that might cause distortion or key clicks on the transmitted signal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Impedance &amp; Resonance Measurements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An </a:t>
            </a:r>
            <a:r>
              <a:rPr lang="en-US" i="1" dirty="0">
                <a:solidFill>
                  <a:srgbClr val="C00000"/>
                </a:solidFill>
              </a:rPr>
              <a:t>antenna analyzer </a:t>
            </a:r>
            <a:r>
              <a:rPr lang="en-US" dirty="0"/>
              <a:t>contains a CW signal generator, frequency counter, SWR bridge, and impedance meter</a:t>
            </a:r>
          </a:p>
          <a:p>
            <a:pPr lvl="1"/>
            <a:r>
              <a:rPr lang="en-US" dirty="0"/>
              <a:t>Connects to the antenna feed line to measure SWR without having to transmit a signal at high power</a:t>
            </a:r>
          </a:p>
          <a:p>
            <a:pPr lvl="1"/>
            <a:r>
              <a:rPr lang="en-US" dirty="0"/>
              <a:t>Measures feed line velocity factor, electrical length, and characteristic impedance, and other parameters</a:t>
            </a:r>
          </a:p>
          <a:p>
            <a:pPr lvl="1"/>
            <a:r>
              <a:rPr lang="en-US" dirty="0"/>
              <a:t>Because they use small signals, accuracy can be affected by strong signals from nearby transmitters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eneral Template" id="{54BFB2E9-83D3-4304-9120-53E344FA7FC7}" vid="{1EB683C4-BF66-42C8-9149-02B6CD132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 Template</Template>
  <TotalTime>1366</TotalTime>
  <Words>5607</Words>
  <Application>Microsoft Office PowerPoint</Application>
  <PresentationFormat>Widescreen</PresentationFormat>
  <Paragraphs>725</Paragraphs>
  <Slides>117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117</vt:i4>
      </vt:variant>
    </vt:vector>
  </HeadingPairs>
  <TitlesOfParts>
    <vt:vector size="122" baseType="lpstr">
      <vt:lpstr>Arial</vt:lpstr>
      <vt:lpstr>Calibri</vt:lpstr>
      <vt:lpstr>Cambria</vt:lpstr>
      <vt:lpstr>Times New Roman</vt:lpstr>
      <vt:lpstr>Module Theme</vt:lpstr>
      <vt:lpstr>PowerPoint Presentation</vt:lpstr>
      <vt:lpstr>General Class License Manual and other resources</vt:lpstr>
      <vt:lpstr>Module 4b  ARRL General Class Chapter 4 – Components and Circuits (4.5, 4.6, 4.7 )  Active Components, Practical Circuits, Basic Test Equipment </vt:lpstr>
      <vt:lpstr>Semiconductor Components</vt:lpstr>
      <vt:lpstr>Diodes &amp; Rectifiers</vt:lpstr>
      <vt:lpstr>Diodes &amp; Rectifiers (cont.)</vt:lpstr>
      <vt:lpstr>Types of Diodes</vt:lpstr>
      <vt:lpstr>Diode Ratings</vt:lpstr>
      <vt:lpstr>Bipolar Transistors</vt:lpstr>
      <vt:lpstr>Bipolar Transistors (cont.)</vt:lpstr>
      <vt:lpstr>Field Effect Transistors (FET)</vt:lpstr>
      <vt:lpstr>Additional Transistor Notes</vt:lpstr>
      <vt:lpstr>PRACTICE QUESTIONS</vt:lpstr>
      <vt:lpstr>What is the approximate junction threshold voltage of a germanium diode?</vt:lpstr>
      <vt:lpstr>What is the approximate junction threshold voltage of a conventional silicon diode?</vt:lpstr>
      <vt:lpstr>What are the stable operating points for a bipolar transistor used as a switch in a logic circuit?</vt:lpstr>
      <vt:lpstr>Which of the following describes the construction of a MOSFET?</vt:lpstr>
      <vt:lpstr>Vacuum Tubes</vt:lpstr>
      <vt:lpstr>Tube Terminology</vt:lpstr>
      <vt:lpstr>PRACTICE QUESTIONS</vt:lpstr>
      <vt:lpstr>Which element of a triode vacuum tube is used to regulate the flow of electrons between cathode and plate?</vt:lpstr>
      <vt:lpstr>What is the primary purpose of a screen grid in a vacuum tube?</vt:lpstr>
      <vt:lpstr>Analog Integrated Circuits (IC’s)</vt:lpstr>
      <vt:lpstr>Figure 4.22</vt:lpstr>
      <vt:lpstr>Digital Integrated Circuits</vt:lpstr>
      <vt:lpstr>Table 4.4: Logic Family Characteristics</vt:lpstr>
      <vt:lpstr>Digital Logic Basics</vt:lpstr>
      <vt:lpstr>Figure 4.23: Schematic symbols for the basic digital logic functions with the logic equations and truth tables that describe their operation.</vt:lpstr>
      <vt:lpstr>Figure 4.23: Schematic symbols for the basic digital logic functions with the logic equations and truth tables that describe their operation (cont.).</vt:lpstr>
      <vt:lpstr>Figure 4.23: Schematic symbols for the basic digital logic functions with the logic equations and truth tables that describe their operation (cont.).</vt:lpstr>
      <vt:lpstr>Digital Logic Basics (cont.)</vt:lpstr>
      <vt:lpstr>Counter Logic</vt:lpstr>
      <vt:lpstr>Shift Registers</vt:lpstr>
      <vt:lpstr>RF Integrated Circuits</vt:lpstr>
      <vt:lpstr>PRACTICE QUESTIONS</vt:lpstr>
      <vt:lpstr>What is meant by the term MMIC?</vt:lpstr>
      <vt:lpstr>Which of the following is an advantage of CMOS integrated circuits compared to TTL integrated circuits?</vt:lpstr>
      <vt:lpstr>What kind of device is an integrated circuit operational amplifier?</vt:lpstr>
      <vt:lpstr>Which of the following describes the function of a two-input AND gate?</vt:lpstr>
      <vt:lpstr>Which of the following describes the function of a two input NOR gate?</vt:lpstr>
      <vt:lpstr>How many states does a 3-bit binary counter have?</vt:lpstr>
      <vt:lpstr>What is a shift register?</vt:lpstr>
      <vt:lpstr>Microprocessors &amp; Related Components: Memory</vt:lpstr>
      <vt:lpstr>Data Interfaces</vt:lpstr>
      <vt:lpstr>Visual Interfaces</vt:lpstr>
      <vt:lpstr>LEDs</vt:lpstr>
      <vt:lpstr>Liquid Crystal Displays (LCD)</vt:lpstr>
      <vt:lpstr>PRACTICE QUESTIONS</vt:lpstr>
      <vt:lpstr>What is meant by the term ROM?</vt:lpstr>
      <vt:lpstr>What is meant when memory is characterized as non-volatile?</vt:lpstr>
      <vt:lpstr>How is an LED biased when emitting light?</vt:lpstr>
      <vt:lpstr>Which of the following is a characteristic of a liquid crystal display?</vt:lpstr>
      <vt:lpstr>Practical Circuits: Rectifiers</vt:lpstr>
      <vt:lpstr>Rectifier Circuits</vt:lpstr>
      <vt:lpstr>Rectifiers (cont.)</vt:lpstr>
      <vt:lpstr>Full-Wave Bridge (Fig 4.25)</vt:lpstr>
      <vt:lpstr>Power Supply Filter Circuits</vt:lpstr>
      <vt:lpstr>Power Supply Safety</vt:lpstr>
      <vt:lpstr>Switchmode or Switching Supplies</vt:lpstr>
      <vt:lpstr>PRACTICE QUESTIONS</vt:lpstr>
      <vt:lpstr>What useful feature does a power supply bleeder resistor provide?</vt:lpstr>
      <vt:lpstr>Which of the following components are used in a power supply filter network?</vt:lpstr>
      <vt:lpstr>Which type of rectifier circuit uses two diodes and a center-tapped transformer?</vt:lpstr>
      <vt:lpstr>What is an advantage of a half-wave rectifier in a power supply?</vt:lpstr>
      <vt:lpstr>What portion of the AC cycle is converted to DC by a half-wave rectifier?</vt:lpstr>
      <vt:lpstr>What portion of the AC cycle is converted to DC by a full-wave rectifier?</vt:lpstr>
      <vt:lpstr>What is the output waveform of an unfiltered full-wave rectifier connected to a resistive load?</vt:lpstr>
      <vt:lpstr>Which of the following is an advantage of a switchmode power supply as compared to a linear power supply?</vt:lpstr>
      <vt:lpstr>Batteries &amp; Chargers</vt:lpstr>
      <vt:lpstr>Table 4.8: Battery Types &amp; Characteristics</vt:lpstr>
      <vt:lpstr>Storage Batteries (Larger Secondary Batteries)</vt:lpstr>
      <vt:lpstr>Batteries (cont.)</vt:lpstr>
      <vt:lpstr>Alternative Power</vt:lpstr>
      <vt:lpstr>PRACTICE QUESTIONS</vt:lpstr>
      <vt:lpstr>What is the name of the process by which sunlight is changed directly into electricity?</vt:lpstr>
      <vt:lpstr>What is the approximate open-circuit voltage from a fully illuminated silicon photovoltaic cell?</vt:lpstr>
      <vt:lpstr>What is the reason that a series diode is connected between a solar panel and a storage battery that is being charged by the panel?</vt:lpstr>
      <vt:lpstr>Which of the following is a disadvantage of using wind as the primary source of power for an emergency station?</vt:lpstr>
      <vt:lpstr>What is the minimum allowable discharge voltage for maximum life of a standard 12 volt lead-acid battery?</vt:lpstr>
      <vt:lpstr>What is an advantage of the low internal resistance of nickel-cadmium batteries?</vt:lpstr>
      <vt:lpstr>Connector Terminology</vt:lpstr>
      <vt:lpstr>Power Connectors</vt:lpstr>
      <vt:lpstr>Power Connectors (cont.)</vt:lpstr>
      <vt:lpstr>Audio Connectors</vt:lpstr>
      <vt:lpstr>RF Connectors</vt:lpstr>
      <vt:lpstr>RF Connectors (cont.)</vt:lpstr>
      <vt:lpstr>RF Connectors (cont.)</vt:lpstr>
      <vt:lpstr>Data Connectors</vt:lpstr>
      <vt:lpstr>PRACTICE QUESTIONS</vt:lpstr>
      <vt:lpstr>Which of the following connectors would be a good choice for a serial data port?</vt:lpstr>
      <vt:lpstr>Which of the following describes a type N connector?</vt:lpstr>
      <vt:lpstr>What is a type SMA connector?</vt:lpstr>
      <vt:lpstr>Which of these connector types is commonly used for audio signals in Amateur Radio stations?</vt:lpstr>
      <vt:lpstr>Which of these connector types is commonly used for RF connections at frequencies up to 150 MHz?</vt:lpstr>
      <vt:lpstr>Basic Test Equipment: Analog &amp; Digital Meters</vt:lpstr>
      <vt:lpstr>Analog &amp; Digital Meters (cont.)</vt:lpstr>
      <vt:lpstr>Oscilloscope (or Scope)</vt:lpstr>
      <vt:lpstr>Monitoring Oscilloscope</vt:lpstr>
      <vt:lpstr>Impedance &amp; Resonance Measurements</vt:lpstr>
      <vt:lpstr>Field Strength &amp; RF Power Meters</vt:lpstr>
      <vt:lpstr>Field Strength &amp; RF Power Meters (cont.)</vt:lpstr>
      <vt:lpstr>PRACTICE QUESTIONS</vt:lpstr>
      <vt:lpstr>What item of test equipment contains horizontal and vertical channel amplifiers?</vt:lpstr>
      <vt:lpstr>Which of the following is an advantage of an oscilloscope versus a digital voltmeter?</vt:lpstr>
      <vt:lpstr>Which of the following is the best instrument to use when checking the keying waveform of a CW transmitter?</vt:lpstr>
      <vt:lpstr>What signal source is connected to the vertical input of an oscilloscope when checking the RF envelope pattern of a transmitted signal?</vt:lpstr>
      <vt:lpstr>Why is high input impedance desirable for a voltmeter?</vt:lpstr>
      <vt:lpstr>What is an advantage of a digital voltmeter as compared to an analog voltmeter? </vt:lpstr>
      <vt:lpstr>Which of the following instruments may be used to monitor relative RF output when making antenna and transmitter adjustments?</vt:lpstr>
      <vt:lpstr>Which of the following can be determined with a field strength meter?</vt:lpstr>
      <vt:lpstr>Which of the following can be determined with a directional wattmeter?</vt:lpstr>
      <vt:lpstr>Which of the following must be connected to an antenna analyzer when it is being used for SWR measurements?</vt:lpstr>
      <vt:lpstr>What problem can occur when making measurements on an antenna system with an antenna analyzer?</vt:lpstr>
      <vt:lpstr>What is a use for an antenna analyzer other than measuring the SWR of an antenna system?</vt:lpstr>
      <vt:lpstr>What is an instance in which the use of an instrument with analog readout may be preferred over an instrument with digital readout?</vt:lpstr>
      <vt:lpstr>END OF MODULE 4b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75</cp:revision>
  <dcterms:created xsi:type="dcterms:W3CDTF">2022-01-25T23:59:38Z</dcterms:created>
  <dcterms:modified xsi:type="dcterms:W3CDTF">2022-05-13T21:53:06Z</dcterms:modified>
</cp:coreProperties>
</file>